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63" r:id="rId3"/>
    <p:sldId id="258" r:id="rId4"/>
    <p:sldId id="260" r:id="rId5"/>
    <p:sldId id="259" r:id="rId6"/>
    <p:sldId id="261" r:id="rId7"/>
    <p:sldId id="262" r:id="rId8"/>
    <p:sldId id="264" r:id="rId9"/>
    <p:sldId id="269" r:id="rId10"/>
    <p:sldId id="270" r:id="rId11"/>
    <p:sldId id="265" r:id="rId12"/>
    <p:sldId id="267" r:id="rId13"/>
    <p:sldId id="268" r:id="rId14"/>
    <p:sldId id="266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94C"/>
    <a:srgbClr val="008000"/>
    <a:srgbClr val="098B40"/>
    <a:srgbClr val="1D4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2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ebruiker\Documents\Werk\Natuurboeren\Buijtenland%20van%20Rhoon\Verloop%20opbrengsten%20gewassen%201850-1940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do\Documents\Werk\Peulvruchten\Samenvattingen\Peulvruchten%20P2F%202015-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nl-NL" sz="1800"/>
              <a:t>Opbrengsten maaivruchten 1850-2000</a:t>
            </a:r>
          </a:p>
        </c:rich>
      </c:tx>
      <c:layout>
        <c:manualLayout>
          <c:xMode val="edge"/>
          <c:yMode val="edge"/>
          <c:x val="0.234417396520086"/>
          <c:y val="1.56401180110531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536613819009907"/>
          <c:y val="9.7125338099532721E-2"/>
          <c:w val="0.69826283872738637"/>
          <c:h val="0.76953383006785991"/>
        </c:manualLayout>
      </c:layout>
      <c:lineChart>
        <c:grouping val="standard"/>
        <c:varyColors val="0"/>
        <c:ser>
          <c:idx val="1"/>
          <c:order val="0"/>
          <c:tx>
            <c:strRef>
              <c:f>Blad1!$D$50:$E$50</c:f>
              <c:strCache>
                <c:ptCount val="1"/>
                <c:pt idx="0">
                  <c:v>Haver</c:v>
                </c:pt>
              </c:strCache>
            </c:strRef>
          </c:tx>
          <c:spPr>
            <a:ln w="50800">
              <a:solidFill>
                <a:srgbClr val="0DFD01"/>
              </a:solidFill>
            </a:ln>
          </c:spPr>
          <c:marker>
            <c:symbol val="none"/>
          </c:marker>
          <c:cat>
            <c:numRef>
              <c:f>Blad1!$F$48:$U$48</c:f>
              <c:numCache>
                <c:formatCode>General</c:formatCode>
                <c:ptCount val="16"/>
                <c:pt idx="0">
                  <c:v>1850</c:v>
                </c:pt>
                <c:pt idx="1">
                  <c:v>1860</c:v>
                </c:pt>
                <c:pt idx="2">
                  <c:v>1870</c:v>
                </c:pt>
                <c:pt idx="3">
                  <c:v>1880</c:v>
                </c:pt>
                <c:pt idx="4">
                  <c:v>1890</c:v>
                </c:pt>
                <c:pt idx="5">
                  <c:v>1900</c:v>
                </c:pt>
                <c:pt idx="6">
                  <c:v>1910</c:v>
                </c:pt>
                <c:pt idx="7">
                  <c:v>1920</c:v>
                </c:pt>
                <c:pt idx="8">
                  <c:v>1930</c:v>
                </c:pt>
                <c:pt idx="9">
                  <c:v>1940</c:v>
                </c:pt>
                <c:pt idx="10">
                  <c:v>1950</c:v>
                </c:pt>
                <c:pt idx="11">
                  <c:v>1960</c:v>
                </c:pt>
                <c:pt idx="12">
                  <c:v>1970</c:v>
                </c:pt>
                <c:pt idx="13">
                  <c:v>1980</c:v>
                </c:pt>
                <c:pt idx="14">
                  <c:v>1990</c:v>
                </c:pt>
                <c:pt idx="15">
                  <c:v>2000</c:v>
                </c:pt>
              </c:numCache>
            </c:numRef>
          </c:cat>
          <c:val>
            <c:numRef>
              <c:f>Blad1!$F$50:$U$50</c:f>
              <c:numCache>
                <c:formatCode>0.0</c:formatCode>
                <c:ptCount val="16"/>
                <c:pt idx="0">
                  <c:v>1.5842557546419072</c:v>
                </c:pt>
                <c:pt idx="1">
                  <c:v>1.7763098107599102</c:v>
                </c:pt>
                <c:pt idx="2">
                  <c:v>1.7810378628237811</c:v>
                </c:pt>
                <c:pt idx="3">
                  <c:v>1.6627500717865686</c:v>
                </c:pt>
                <c:pt idx="4">
                  <c:v>1.9568044822367969</c:v>
                </c:pt>
                <c:pt idx="5">
                  <c:v>2.1353385053895799</c:v>
                </c:pt>
                <c:pt idx="6">
                  <c:v>2.0680728670064998</c:v>
                </c:pt>
                <c:pt idx="7">
                  <c:v>2.0772011590559978</c:v>
                </c:pt>
                <c:pt idx="8">
                  <c:v>2.5214806908995415</c:v>
                </c:pt>
                <c:pt idx="9">
                  <c:v>2.3040795539744954</c:v>
                </c:pt>
                <c:pt idx="10">
                  <c:v>3.0964440919386638</c:v>
                </c:pt>
                <c:pt idx="11">
                  <c:v>3.8018303632791417</c:v>
                </c:pt>
                <c:pt idx="12">
                  <c:v>4.5878169934640525</c:v>
                </c:pt>
                <c:pt idx="13">
                  <c:v>5.038017538017538</c:v>
                </c:pt>
                <c:pt idx="14">
                  <c:v>5.2616666666666667</c:v>
                </c:pt>
                <c:pt idx="15">
                  <c:v>5.7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FD-4D92-8D5B-90C4086BF60E}"/>
            </c:ext>
          </c:extLst>
        </c:ser>
        <c:ser>
          <c:idx val="2"/>
          <c:order val="1"/>
          <c:tx>
            <c:strRef>
              <c:f>Blad1!$D$51:$E$51</c:f>
              <c:strCache>
                <c:ptCount val="1"/>
                <c:pt idx="0">
                  <c:v>Wintertarwe</c:v>
                </c:pt>
              </c:strCache>
            </c:strRef>
          </c:tx>
          <c:spPr>
            <a:ln w="50800">
              <a:solidFill>
                <a:srgbClr val="20A800"/>
              </a:solidFill>
            </a:ln>
          </c:spPr>
          <c:marker>
            <c:symbol val="none"/>
          </c:marker>
          <c:cat>
            <c:numRef>
              <c:f>Blad1!$F$48:$U$48</c:f>
              <c:numCache>
                <c:formatCode>General</c:formatCode>
                <c:ptCount val="16"/>
                <c:pt idx="0">
                  <c:v>1850</c:v>
                </c:pt>
                <c:pt idx="1">
                  <c:v>1860</c:v>
                </c:pt>
                <c:pt idx="2">
                  <c:v>1870</c:v>
                </c:pt>
                <c:pt idx="3">
                  <c:v>1880</c:v>
                </c:pt>
                <c:pt idx="4">
                  <c:v>1890</c:v>
                </c:pt>
                <c:pt idx="5">
                  <c:v>1900</c:v>
                </c:pt>
                <c:pt idx="6">
                  <c:v>1910</c:v>
                </c:pt>
                <c:pt idx="7">
                  <c:v>1920</c:v>
                </c:pt>
                <c:pt idx="8">
                  <c:v>1930</c:v>
                </c:pt>
                <c:pt idx="9">
                  <c:v>1940</c:v>
                </c:pt>
                <c:pt idx="10">
                  <c:v>1950</c:v>
                </c:pt>
                <c:pt idx="11">
                  <c:v>1960</c:v>
                </c:pt>
                <c:pt idx="12">
                  <c:v>1970</c:v>
                </c:pt>
                <c:pt idx="13">
                  <c:v>1980</c:v>
                </c:pt>
                <c:pt idx="14">
                  <c:v>1990</c:v>
                </c:pt>
                <c:pt idx="15">
                  <c:v>2000</c:v>
                </c:pt>
              </c:numCache>
            </c:numRef>
          </c:cat>
          <c:val>
            <c:numRef>
              <c:f>Blad1!$F$51:$U$51</c:f>
              <c:numCache>
                <c:formatCode>General</c:formatCode>
                <c:ptCount val="16"/>
                <c:pt idx="5" formatCode="0.0">
                  <c:v>2.2406587069458812</c:v>
                </c:pt>
                <c:pt idx="6" formatCode="0.0">
                  <c:v>2.4060220831889327</c:v>
                </c:pt>
                <c:pt idx="7" formatCode="0.0">
                  <c:v>2.9269957983193278</c:v>
                </c:pt>
                <c:pt idx="8" formatCode="0.0">
                  <c:v>3.1673403937078555</c:v>
                </c:pt>
                <c:pt idx="9" formatCode="0.0">
                  <c:v>3.1229803704058448</c:v>
                </c:pt>
                <c:pt idx="10" formatCode="0.0">
                  <c:v>3.9324971256547188</c:v>
                </c:pt>
                <c:pt idx="11" formatCode="0.0">
                  <c:v>4.6885094099011848</c:v>
                </c:pt>
                <c:pt idx="12" formatCode="0.0">
                  <c:v>5.4984351667862104</c:v>
                </c:pt>
                <c:pt idx="13" formatCode="0.0">
                  <c:v>7.2984999827554917</c:v>
                </c:pt>
                <c:pt idx="14" formatCode="0.0">
                  <c:v>8.3099754835455002</c:v>
                </c:pt>
                <c:pt idx="15" formatCode="0.0">
                  <c:v>8.671639849729134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D-4D92-8D5B-90C4086BF60E}"/>
            </c:ext>
          </c:extLst>
        </c:ser>
        <c:ser>
          <c:idx val="5"/>
          <c:order val="2"/>
          <c:tx>
            <c:strRef>
              <c:f>Blad1!$D$54:$E$54</c:f>
              <c:strCache>
                <c:ptCount val="1"/>
                <c:pt idx="0">
                  <c:v>Koolzaad</c:v>
                </c:pt>
              </c:strCache>
            </c:strRef>
          </c:tx>
          <c:spPr>
            <a:ln w="50800">
              <a:solidFill>
                <a:srgbClr val="FFFF00"/>
              </a:solidFill>
            </a:ln>
          </c:spPr>
          <c:marker>
            <c:symbol val="none"/>
          </c:marker>
          <c:cat>
            <c:numRef>
              <c:f>Blad1!$F$48:$U$48</c:f>
              <c:numCache>
                <c:formatCode>General</c:formatCode>
                <c:ptCount val="16"/>
                <c:pt idx="0">
                  <c:v>1850</c:v>
                </c:pt>
                <c:pt idx="1">
                  <c:v>1860</c:v>
                </c:pt>
                <c:pt idx="2">
                  <c:v>1870</c:v>
                </c:pt>
                <c:pt idx="3">
                  <c:v>1880</c:v>
                </c:pt>
                <c:pt idx="4">
                  <c:v>1890</c:v>
                </c:pt>
                <c:pt idx="5">
                  <c:v>1900</c:v>
                </c:pt>
                <c:pt idx="6">
                  <c:v>1910</c:v>
                </c:pt>
                <c:pt idx="7">
                  <c:v>1920</c:v>
                </c:pt>
                <c:pt idx="8">
                  <c:v>1930</c:v>
                </c:pt>
                <c:pt idx="9">
                  <c:v>1940</c:v>
                </c:pt>
                <c:pt idx="10">
                  <c:v>1950</c:v>
                </c:pt>
                <c:pt idx="11">
                  <c:v>1960</c:v>
                </c:pt>
                <c:pt idx="12">
                  <c:v>1970</c:v>
                </c:pt>
                <c:pt idx="13">
                  <c:v>1980</c:v>
                </c:pt>
                <c:pt idx="14">
                  <c:v>1990</c:v>
                </c:pt>
                <c:pt idx="15">
                  <c:v>2000</c:v>
                </c:pt>
              </c:numCache>
            </c:numRef>
          </c:cat>
          <c:val>
            <c:numRef>
              <c:f>Blad1!$F$54:$U$54</c:f>
              <c:numCache>
                <c:formatCode>0.0</c:formatCode>
                <c:ptCount val="16"/>
                <c:pt idx="0">
                  <c:v>1.3077441868460211</c:v>
                </c:pt>
                <c:pt idx="1">
                  <c:v>1.4951711870472482</c:v>
                </c:pt>
                <c:pt idx="2">
                  <c:v>1.4288625048841768</c:v>
                </c:pt>
                <c:pt idx="3">
                  <c:v>1.5468073593073592</c:v>
                </c:pt>
                <c:pt idx="4">
                  <c:v>1.6689285714285713</c:v>
                </c:pt>
                <c:pt idx="5">
                  <c:v>1.875</c:v>
                </c:pt>
                <c:pt idx="6">
                  <c:v>1.6708333333333332</c:v>
                </c:pt>
                <c:pt idx="7">
                  <c:v>2.0583333333333336</c:v>
                </c:pt>
                <c:pt idx="8">
                  <c:v>2.5185185185185182</c:v>
                </c:pt>
                <c:pt idx="9">
                  <c:v>1.9107803506017789</c:v>
                </c:pt>
                <c:pt idx="10">
                  <c:v>2.0762959956709954</c:v>
                </c:pt>
                <c:pt idx="11">
                  <c:v>2.5588095238095239</c:v>
                </c:pt>
                <c:pt idx="12">
                  <c:v>2.7608225108225111</c:v>
                </c:pt>
                <c:pt idx="13">
                  <c:v>3.2266391941391945</c:v>
                </c:pt>
                <c:pt idx="14">
                  <c:v>3.4249999999999998</c:v>
                </c:pt>
                <c:pt idx="15">
                  <c:v>4.125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D-4D92-8D5B-90C4086BF60E}"/>
            </c:ext>
          </c:extLst>
        </c:ser>
        <c:ser>
          <c:idx val="6"/>
          <c:order val="3"/>
          <c:tx>
            <c:strRef>
              <c:f>Blad1!$D$55:$E$55</c:f>
              <c:strCache>
                <c:ptCount val="1"/>
                <c:pt idx="0">
                  <c:v>Vlas</c:v>
                </c:pt>
              </c:strCache>
            </c:strRef>
          </c:tx>
          <c:spPr>
            <a:ln w="50800">
              <a:solidFill>
                <a:schemeClr val="accent4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Blad1!$F$48:$U$48</c:f>
              <c:numCache>
                <c:formatCode>General</c:formatCode>
                <c:ptCount val="16"/>
                <c:pt idx="0">
                  <c:v>1850</c:v>
                </c:pt>
                <c:pt idx="1">
                  <c:v>1860</c:v>
                </c:pt>
                <c:pt idx="2">
                  <c:v>1870</c:v>
                </c:pt>
                <c:pt idx="3">
                  <c:v>1880</c:v>
                </c:pt>
                <c:pt idx="4">
                  <c:v>1890</c:v>
                </c:pt>
                <c:pt idx="5">
                  <c:v>1900</c:v>
                </c:pt>
                <c:pt idx="6">
                  <c:v>1910</c:v>
                </c:pt>
                <c:pt idx="7">
                  <c:v>1920</c:v>
                </c:pt>
                <c:pt idx="8">
                  <c:v>1930</c:v>
                </c:pt>
                <c:pt idx="9">
                  <c:v>1940</c:v>
                </c:pt>
                <c:pt idx="10">
                  <c:v>1950</c:v>
                </c:pt>
                <c:pt idx="11">
                  <c:v>1960</c:v>
                </c:pt>
                <c:pt idx="12">
                  <c:v>1970</c:v>
                </c:pt>
                <c:pt idx="13">
                  <c:v>1980</c:v>
                </c:pt>
                <c:pt idx="14">
                  <c:v>1990</c:v>
                </c:pt>
                <c:pt idx="15">
                  <c:v>2000</c:v>
                </c:pt>
              </c:numCache>
            </c:numRef>
          </c:cat>
          <c:val>
            <c:numRef>
              <c:f>Blad1!$F$55:$U$55</c:f>
              <c:numCache>
                <c:formatCode>0.0</c:formatCode>
                <c:ptCount val="16"/>
                <c:pt idx="0">
                  <c:v>0.51721132897603495</c:v>
                </c:pt>
                <c:pt idx="1">
                  <c:v>0.54280761911196695</c:v>
                </c:pt>
                <c:pt idx="2">
                  <c:v>0.61195075031607549</c:v>
                </c:pt>
                <c:pt idx="3">
                  <c:v>0.6920366630273751</c:v>
                </c:pt>
                <c:pt idx="4">
                  <c:v>0.58545709192768025</c:v>
                </c:pt>
                <c:pt idx="5">
                  <c:v>0.62174445652386823</c:v>
                </c:pt>
                <c:pt idx="6">
                  <c:v>0.67777777777777781</c:v>
                </c:pt>
                <c:pt idx="7">
                  <c:v>0.66584639045165361</c:v>
                </c:pt>
                <c:pt idx="8">
                  <c:v>0.71336235006823245</c:v>
                </c:pt>
                <c:pt idx="9">
                  <c:v>0.71202481305456145</c:v>
                </c:pt>
                <c:pt idx="10">
                  <c:v>0.80041073496563975</c:v>
                </c:pt>
                <c:pt idx="11">
                  <c:v>1.0083409362441622</c:v>
                </c:pt>
                <c:pt idx="12">
                  <c:v>1.2654761904761904</c:v>
                </c:pt>
                <c:pt idx="13">
                  <c:v>1.1666666666666667</c:v>
                </c:pt>
                <c:pt idx="14">
                  <c:v>1.1875</c:v>
                </c:pt>
                <c:pt idx="15">
                  <c:v>0.89333333333333331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FD-4D92-8D5B-90C4086BF60E}"/>
            </c:ext>
          </c:extLst>
        </c:ser>
        <c:ser>
          <c:idx val="8"/>
          <c:order val="4"/>
          <c:tx>
            <c:strRef>
              <c:f>Blad1!$D$57:$E$57</c:f>
              <c:strCache>
                <c:ptCount val="1"/>
                <c:pt idx="0">
                  <c:v>Veldbonen</c:v>
                </c:pt>
              </c:strCache>
            </c:strRef>
          </c:tx>
          <c:spPr>
            <a:ln w="50800">
              <a:solidFill>
                <a:schemeClr val="accent4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Blad1!$F$48:$U$48</c:f>
              <c:numCache>
                <c:formatCode>General</c:formatCode>
                <c:ptCount val="16"/>
                <c:pt idx="0">
                  <c:v>1850</c:v>
                </c:pt>
                <c:pt idx="1">
                  <c:v>1860</c:v>
                </c:pt>
                <c:pt idx="2">
                  <c:v>1870</c:v>
                </c:pt>
                <c:pt idx="3">
                  <c:v>1880</c:v>
                </c:pt>
                <c:pt idx="4">
                  <c:v>1890</c:v>
                </c:pt>
                <c:pt idx="5">
                  <c:v>1900</c:v>
                </c:pt>
                <c:pt idx="6">
                  <c:v>1910</c:v>
                </c:pt>
                <c:pt idx="7">
                  <c:v>1920</c:v>
                </c:pt>
                <c:pt idx="8">
                  <c:v>1930</c:v>
                </c:pt>
                <c:pt idx="9">
                  <c:v>1940</c:v>
                </c:pt>
                <c:pt idx="10">
                  <c:v>1950</c:v>
                </c:pt>
                <c:pt idx="11">
                  <c:v>1960</c:v>
                </c:pt>
                <c:pt idx="12">
                  <c:v>1970</c:v>
                </c:pt>
                <c:pt idx="13">
                  <c:v>1980</c:v>
                </c:pt>
                <c:pt idx="14">
                  <c:v>1990</c:v>
                </c:pt>
                <c:pt idx="15">
                  <c:v>2000</c:v>
                </c:pt>
              </c:numCache>
            </c:numRef>
          </c:cat>
          <c:val>
            <c:numRef>
              <c:f>Blad1!$F$57:$U$57</c:f>
              <c:numCache>
                <c:formatCode>0.0</c:formatCode>
                <c:ptCount val="16"/>
                <c:pt idx="0">
                  <c:v>1.6540923459752011</c:v>
                </c:pt>
                <c:pt idx="1">
                  <c:v>1.5673330338457672</c:v>
                </c:pt>
                <c:pt idx="2">
                  <c:v>1.6988295170648111</c:v>
                </c:pt>
                <c:pt idx="3">
                  <c:v>1.7613561104427977</c:v>
                </c:pt>
                <c:pt idx="4">
                  <c:v>1.8623354860463859</c:v>
                </c:pt>
                <c:pt idx="5">
                  <c:v>2.146603913248422</c:v>
                </c:pt>
                <c:pt idx="6">
                  <c:v>2.0691112644142327</c:v>
                </c:pt>
                <c:pt idx="7">
                  <c:v>2.3333105130163956</c:v>
                </c:pt>
                <c:pt idx="8">
                  <c:v>2.3330591630591631</c:v>
                </c:pt>
                <c:pt idx="9">
                  <c:v>1.9994107744107745</c:v>
                </c:pt>
                <c:pt idx="10">
                  <c:v>2.6483333333333334</c:v>
                </c:pt>
                <c:pt idx="11">
                  <c:v>2.6666666666666665</c:v>
                </c:pt>
                <c:pt idx="13">
                  <c:v>3.3</c:v>
                </c:pt>
                <c:pt idx="14">
                  <c:v>3.8333333333333335</c:v>
                </c:pt>
                <c:pt idx="15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FD-4D92-8D5B-90C4086BF6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464832"/>
        <c:axId val="73729536"/>
      </c:lineChart>
      <c:catAx>
        <c:axId val="73464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nl-NL"/>
          </a:p>
        </c:txPr>
        <c:crossAx val="73729536"/>
        <c:crosses val="autoZero"/>
        <c:auto val="1"/>
        <c:lblAlgn val="ctr"/>
        <c:lblOffset val="100"/>
        <c:noMultiLvlLbl val="0"/>
      </c:catAx>
      <c:valAx>
        <c:axId val="737295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nl-NL" sz="1600"/>
                  <a:t>Opbrengst (t/ha)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nl-NL"/>
          </a:p>
        </c:txPr>
        <c:crossAx val="7346483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nl-NL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nl-N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Protein content (% in DM)</a:t>
            </a:r>
          </a:p>
        </c:rich>
      </c:tx>
      <c:layout>
        <c:manualLayout>
          <c:xMode val="edge"/>
          <c:yMode val="edge"/>
          <c:x val="2.8190556041605919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Blad3!$J$4</c:f>
              <c:strCache>
                <c:ptCount val="1"/>
                <c:pt idx="0">
                  <c:v>Protein content</c:v>
                </c:pt>
              </c:strCache>
            </c:strRef>
          </c:tx>
          <c:spPr>
            <a:solidFill>
              <a:srgbClr val="00D00A"/>
            </a:solidFill>
            <a:ln>
              <a:noFill/>
            </a:ln>
            <a:effectLst/>
          </c:spPr>
          <c:invertIfNegative val="0"/>
          <c:cat>
            <c:strRef>
              <c:f>Blad3!$I$5:$I$16</c:f>
              <c:strCache>
                <c:ptCount val="12"/>
                <c:pt idx="0">
                  <c:v>Andean lupin</c:v>
                </c:pt>
                <c:pt idx="1">
                  <c:v>Soya</c:v>
                </c:pt>
                <c:pt idx="2">
                  <c:v>White lupin</c:v>
                </c:pt>
                <c:pt idx="3">
                  <c:v>Blue lupin</c:v>
                </c:pt>
                <c:pt idx="4">
                  <c:v>Fababean</c:v>
                </c:pt>
                <c:pt idx="5">
                  <c:v>Lentil</c:v>
                </c:pt>
                <c:pt idx="6">
                  <c:v>Chickpea</c:v>
                </c:pt>
                <c:pt idx="7">
                  <c:v>Pea</c:v>
                </c:pt>
                <c:pt idx="8">
                  <c:v>Grass pea</c:v>
                </c:pt>
                <c:pt idx="9">
                  <c:v>Quinoa</c:v>
                </c:pt>
                <c:pt idx="10">
                  <c:v>Amaranth</c:v>
                </c:pt>
                <c:pt idx="11">
                  <c:v>Buckwheat</c:v>
                </c:pt>
              </c:strCache>
            </c:strRef>
          </c:cat>
          <c:val>
            <c:numRef>
              <c:f>Blad3!$J$5:$J$16</c:f>
              <c:numCache>
                <c:formatCode>0%</c:formatCode>
                <c:ptCount val="12"/>
                <c:pt idx="0">
                  <c:v>0.5</c:v>
                </c:pt>
                <c:pt idx="1">
                  <c:v>0.40749999999999997</c:v>
                </c:pt>
                <c:pt idx="2">
                  <c:v>0.38750000000000001</c:v>
                </c:pt>
                <c:pt idx="3">
                  <c:v>0.34616666666666668</c:v>
                </c:pt>
                <c:pt idx="4">
                  <c:v>0.29339999999999999</c:v>
                </c:pt>
                <c:pt idx="5">
                  <c:v>0.27</c:v>
                </c:pt>
                <c:pt idx="6">
                  <c:v>0.22500000000000001</c:v>
                </c:pt>
                <c:pt idx="7">
                  <c:v>0.223</c:v>
                </c:pt>
                <c:pt idx="8">
                  <c:v>0.221</c:v>
                </c:pt>
                <c:pt idx="9">
                  <c:v>0.16</c:v>
                </c:pt>
                <c:pt idx="10">
                  <c:v>0.14599999999999999</c:v>
                </c:pt>
                <c:pt idx="1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9E-4E19-956C-318E3FB852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5712896"/>
        <c:axId val="341678408"/>
      </c:barChart>
      <c:catAx>
        <c:axId val="335712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41678408"/>
        <c:crosses val="autoZero"/>
        <c:auto val="1"/>
        <c:lblAlgn val="ctr"/>
        <c:lblOffset val="100"/>
        <c:noMultiLvlLbl val="0"/>
      </c:catAx>
      <c:valAx>
        <c:axId val="341678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35712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41339-7681-4ABD-BB9E-8D9E9A51290E}" type="datetimeFigureOut">
              <a:rPr lang="nl-NL" smtClean="0"/>
              <a:t>13-3-2020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B83BB-E2C4-4DBE-8FCC-7C4BBE346B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8247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Na-oorlogse</a:t>
            </a:r>
            <a:r>
              <a:rPr lang="nl-NL" dirty="0" smtClean="0"/>
              <a:t> opgave: voedselzekerheid en lage voedselprijzen. </a:t>
            </a:r>
            <a:r>
              <a:rPr lang="nl-NL" dirty="0" err="1" smtClean="0"/>
              <a:t>Sicco</a:t>
            </a:r>
            <a:r>
              <a:rPr lang="nl-NL" dirty="0" smtClean="0"/>
              <a:t> Mansholt belangrijke aanjager. </a:t>
            </a:r>
          </a:p>
          <a:p>
            <a:r>
              <a:rPr lang="nl-NL" dirty="0" smtClean="0"/>
              <a:t>In</a:t>
            </a:r>
            <a:r>
              <a:rPr lang="nl-NL" baseline="0" dirty="0" smtClean="0"/>
              <a:t> de loop der jaren nogal wat extra eisen gesteld aan de landbouw….. Maar de uitbetalingsprijzen nog steeds alleen gebaseerd op de eerste twee!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B83BB-E2C4-4DBE-8FCC-7C4BBE346B1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696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Biologische sector enige waar inspanningen ook worden betaald!</a:t>
            </a:r>
          </a:p>
          <a:p>
            <a:r>
              <a:rPr lang="nl-NL" dirty="0" smtClean="0"/>
              <a:t>Willen wij een ander landschap,</a:t>
            </a:r>
            <a:r>
              <a:rPr lang="nl-NL" baseline="0" dirty="0" smtClean="0"/>
              <a:t> dan kan je dat bepalen in de supermarkt!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B83BB-E2C4-4DBE-8FCC-7C4BBE346B1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219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Veel teelten</a:t>
            </a:r>
            <a:r>
              <a:rPr lang="nl-NL" baseline="0" dirty="0" smtClean="0"/>
              <a:t> weer mogelijk wanneer we afstappen van het nu nog gangbare model van scheiding van landschap en maximalisatie van agrarische productie</a:t>
            </a:r>
            <a:endParaRPr lang="nl-NL" dirty="0" smtClean="0"/>
          </a:p>
          <a:p>
            <a:r>
              <a:rPr lang="nl-NL" dirty="0" smtClean="0"/>
              <a:t>Natuur- en </a:t>
            </a:r>
            <a:r>
              <a:rPr lang="nl-NL" dirty="0" err="1" smtClean="0"/>
              <a:t>landschapsinculsief</a:t>
            </a:r>
            <a:r>
              <a:rPr lang="nl-NL" dirty="0" smtClean="0"/>
              <a:t> landbouwsysteem:</a:t>
            </a:r>
            <a:r>
              <a:rPr lang="nl-NL" baseline="0" dirty="0" smtClean="0"/>
              <a:t> het einde van de land sparing/verzuilde landschap</a:t>
            </a:r>
          </a:p>
          <a:p>
            <a:r>
              <a:rPr lang="nl-NL" baseline="0" dirty="0" smtClean="0"/>
              <a:t>Dit heeft wel een ander verdienmodel nodig dat niet alleen is gebaseerd op het niveau van agrarische productie, maar ook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B83BB-E2C4-4DBE-8FCC-7C4BBE346B15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4527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A456-D644-404D-8D18-B3FAF50779FF}" type="datetimeFigureOut">
              <a:rPr lang="nl-NL" smtClean="0"/>
              <a:t>13-3-2020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672-5976-49AF-A51F-80ABA9D2B2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04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A456-D644-404D-8D18-B3FAF50779FF}" type="datetimeFigureOut">
              <a:rPr lang="nl-NL" smtClean="0"/>
              <a:t>13-3-2020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672-5976-49AF-A51F-80ABA9D2B2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4962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A456-D644-404D-8D18-B3FAF50779FF}" type="datetimeFigureOut">
              <a:rPr lang="nl-NL" smtClean="0"/>
              <a:t>13-3-2020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672-5976-49AF-A51F-80ABA9D2B2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892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A456-D644-404D-8D18-B3FAF50779FF}" type="datetimeFigureOut">
              <a:rPr lang="nl-NL" smtClean="0"/>
              <a:t>13-3-2020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672-5976-49AF-A51F-80ABA9D2B2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891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A456-D644-404D-8D18-B3FAF50779FF}" type="datetimeFigureOut">
              <a:rPr lang="nl-NL" smtClean="0"/>
              <a:t>13-3-2020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672-5976-49AF-A51F-80ABA9D2B2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888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A456-D644-404D-8D18-B3FAF50779FF}" type="datetimeFigureOut">
              <a:rPr lang="nl-NL" smtClean="0"/>
              <a:t>13-3-2020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672-5976-49AF-A51F-80ABA9D2B2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8577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A456-D644-404D-8D18-B3FAF50779FF}" type="datetimeFigureOut">
              <a:rPr lang="nl-NL" smtClean="0"/>
              <a:t>13-3-2020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672-5976-49AF-A51F-80ABA9D2B2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268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A456-D644-404D-8D18-B3FAF50779FF}" type="datetimeFigureOut">
              <a:rPr lang="nl-NL" smtClean="0"/>
              <a:t>13-3-2020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672-5976-49AF-A51F-80ABA9D2B2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29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A456-D644-404D-8D18-B3FAF50779FF}" type="datetimeFigureOut">
              <a:rPr lang="nl-NL" smtClean="0"/>
              <a:t>13-3-2020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672-5976-49AF-A51F-80ABA9D2B2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299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A456-D644-404D-8D18-B3FAF50779FF}" type="datetimeFigureOut">
              <a:rPr lang="nl-NL" smtClean="0"/>
              <a:t>13-3-2020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672-5976-49AF-A51F-80ABA9D2B2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540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A456-D644-404D-8D18-B3FAF50779FF}" type="datetimeFigureOut">
              <a:rPr lang="nl-NL" smtClean="0"/>
              <a:t>13-3-2020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672-5976-49AF-A51F-80ABA9D2B2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0911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2A456-D644-404D-8D18-B3FAF50779FF}" type="datetimeFigureOut">
              <a:rPr lang="nl-NL" smtClean="0"/>
              <a:t>13-3-2020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A7672-5976-49AF-A51F-80ABA9D2B2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064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g"/><Relationship Id="rId7" Type="http://schemas.openxmlformats.org/officeDocument/2006/relationships/image" Target="../media/image36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2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fif"/><Relationship Id="rId3" Type="http://schemas.openxmlformats.org/officeDocument/2006/relationships/image" Target="../media/image2.jp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jfif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18" Type="http://schemas.openxmlformats.org/officeDocument/2006/relationships/image" Target="../media/image70.jpeg"/><Relationship Id="rId3" Type="http://schemas.openxmlformats.org/officeDocument/2006/relationships/image" Target="../media/image2.jpg"/><Relationship Id="rId21" Type="http://schemas.openxmlformats.org/officeDocument/2006/relationships/image" Target="../media/image73.jp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jpeg"/><Relationship Id="rId2" Type="http://schemas.openxmlformats.org/officeDocument/2006/relationships/image" Target="../media/image55.jpe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png"/><Relationship Id="rId15" Type="http://schemas.openxmlformats.org/officeDocument/2006/relationships/image" Target="../media/image67.jpg"/><Relationship Id="rId10" Type="http://schemas.openxmlformats.org/officeDocument/2006/relationships/image" Target="../media/image62.jpeg"/><Relationship Id="rId19" Type="http://schemas.openxmlformats.org/officeDocument/2006/relationships/image" Target="../media/image71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Relationship Id="rId14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jpeg"/><Relationship Id="rId7" Type="http://schemas.openxmlformats.org/officeDocument/2006/relationships/image" Target="../media/image7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76.jpe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jpeg"/><Relationship Id="rId3" Type="http://schemas.openxmlformats.org/officeDocument/2006/relationships/image" Target="../media/image2.jpg"/><Relationship Id="rId7" Type="http://schemas.openxmlformats.org/officeDocument/2006/relationships/image" Target="../media/image85.png"/><Relationship Id="rId12" Type="http://schemas.openxmlformats.org/officeDocument/2006/relationships/image" Target="../media/image90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5" Type="http://schemas.openxmlformats.org/officeDocument/2006/relationships/image" Target="../media/image9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fif"/><Relationship Id="rId3" Type="http://schemas.openxmlformats.org/officeDocument/2006/relationships/image" Target="../media/image95.png"/><Relationship Id="rId7" Type="http://schemas.openxmlformats.org/officeDocument/2006/relationships/image" Target="../media/image9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11" Type="http://schemas.openxmlformats.org/officeDocument/2006/relationships/image" Target="../media/image102.png"/><Relationship Id="rId5" Type="http://schemas.openxmlformats.org/officeDocument/2006/relationships/image" Target="../media/image57.png"/><Relationship Id="rId10" Type="http://schemas.openxmlformats.org/officeDocument/2006/relationships/image" Target="../media/image101.jpeg"/><Relationship Id="rId4" Type="http://schemas.openxmlformats.org/officeDocument/2006/relationships/image" Target="../media/image96.jfif"/><Relationship Id="rId9" Type="http://schemas.openxmlformats.org/officeDocument/2006/relationships/image" Target="../media/image100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fif"/><Relationship Id="rId4" Type="http://schemas.openxmlformats.org/officeDocument/2006/relationships/image" Target="../media/image4.jf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4.jpe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10.jpeg"/><Relationship Id="rId5" Type="http://schemas.openxmlformats.org/officeDocument/2006/relationships/image" Target="../media/image105.png"/><Relationship Id="rId10" Type="http://schemas.openxmlformats.org/officeDocument/2006/relationships/image" Target="../media/image109.jpeg"/><Relationship Id="rId4" Type="http://schemas.openxmlformats.org/officeDocument/2006/relationships/image" Target="../media/image2.jpg"/><Relationship Id="rId9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fif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fif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9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14928" cy="6858000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4603847" y="1136289"/>
            <a:ext cx="6264450" cy="10825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800" b="1" dirty="0" smtClean="0">
                <a:solidFill>
                  <a:srgbClr val="FF594C"/>
                </a:solidFill>
              </a:rPr>
              <a:t>Food </a:t>
            </a:r>
            <a:r>
              <a:rPr lang="nl-NL" sz="4800" b="1" dirty="0" err="1" smtClean="0">
                <a:solidFill>
                  <a:srgbClr val="FF594C"/>
                </a:solidFill>
              </a:rPr>
              <a:t>for</a:t>
            </a:r>
            <a:r>
              <a:rPr lang="nl-NL" sz="4800" b="1" dirty="0" smtClean="0">
                <a:solidFill>
                  <a:srgbClr val="FF594C"/>
                </a:solidFill>
              </a:rPr>
              <a:t> </a:t>
            </a:r>
            <a:r>
              <a:rPr lang="nl-NL" sz="4800" b="1" dirty="0" err="1" smtClean="0">
                <a:solidFill>
                  <a:srgbClr val="FF594C"/>
                </a:solidFill>
              </a:rPr>
              <a:t>Thought</a:t>
            </a:r>
            <a:endParaRPr lang="nl-NL" sz="4800" b="1" dirty="0" smtClean="0">
              <a:solidFill>
                <a:srgbClr val="FF594C"/>
              </a:solidFill>
            </a:endParaRPr>
          </a:p>
          <a:p>
            <a:endParaRPr lang="nl-NL" sz="3600" b="1" dirty="0" smtClean="0">
              <a:solidFill>
                <a:srgbClr val="FF594C"/>
              </a:solidFill>
            </a:endParaRPr>
          </a:p>
          <a:p>
            <a:r>
              <a:rPr lang="nl-NL" sz="4400" dirty="0" smtClean="0">
                <a:solidFill>
                  <a:srgbClr val="FF594C"/>
                </a:solidFill>
              </a:rPr>
              <a:t>Teelten van de Toekomst</a:t>
            </a:r>
            <a:endParaRPr lang="nl-NL" sz="4400" dirty="0">
              <a:solidFill>
                <a:srgbClr val="FF594C"/>
              </a:solidFill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3D6D6D1-AA9A-424D-9F56-FEDFCCE925C4}"/>
              </a:ext>
            </a:extLst>
          </p:cNvPr>
          <p:cNvSpPr txBox="1">
            <a:spLocks/>
          </p:cNvSpPr>
          <p:nvPr/>
        </p:nvSpPr>
        <p:spPr>
          <a:xfrm>
            <a:off x="4603847" y="3868975"/>
            <a:ext cx="6794308" cy="1180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latin typeface="Century Gothic" panose="020B0502020202020204" pitchFamily="34" charset="0"/>
              </a:rPr>
              <a:t>Udo Prins (Louis Bolk Instituut)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36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3016156" y="596111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Andere Gevolgen</a:t>
            </a:r>
            <a:endParaRPr lang="nl-NL" sz="4400" b="1" dirty="0">
              <a:solidFill>
                <a:srgbClr val="FF594C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807" y="892331"/>
            <a:ext cx="2248511" cy="369112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90" y="3682506"/>
            <a:ext cx="2792288" cy="155902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5299" y="4978400"/>
            <a:ext cx="3093444" cy="172266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3220366" y="820843"/>
            <a:ext cx="1422400" cy="303348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789" y="1693326"/>
            <a:ext cx="2864258" cy="1869463"/>
          </a:xfrm>
          <a:prstGeom prst="rect">
            <a:avLst/>
          </a:prstGeom>
        </p:spPr>
      </p:pic>
      <p:sp>
        <p:nvSpPr>
          <p:cNvPr id="13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2019746" y="1213740"/>
            <a:ext cx="3675879" cy="59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400" b="1" dirty="0" smtClean="0"/>
              <a:t>Gifschandalen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5696978" y="1290714"/>
            <a:ext cx="3675879" cy="59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400" b="1" dirty="0" smtClean="0"/>
              <a:t>EU-overproductie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7157" y="3192366"/>
            <a:ext cx="2952448" cy="194555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93" y="4583457"/>
            <a:ext cx="2339797" cy="223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3016156" y="596111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Wensen vanuit maatschappij</a:t>
            </a:r>
            <a:endParaRPr lang="nl-NL" sz="4400" b="1" dirty="0">
              <a:solidFill>
                <a:srgbClr val="FF594C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67" y="1296150"/>
            <a:ext cx="2104527" cy="15252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2510199" y="1995795"/>
            <a:ext cx="4381880" cy="51074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Voedselzekerheid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Lage prijzen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48" y="1352954"/>
            <a:ext cx="2496437" cy="1621221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2510199" y="2935056"/>
            <a:ext cx="6868249" cy="50959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Waterkwaliteit (pesticiden, fosfaat)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Mooi landschap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Veel biodiversiteit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Geen dierenleed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Regionale kringlopen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Voeden van de groeiende wereldbevolking</a:t>
            </a:r>
          </a:p>
          <a:p>
            <a:pPr marL="457200" indent="-457200"/>
            <a:r>
              <a:rPr lang="nl-NL" sz="2800" b="1" dirty="0" smtClean="0">
                <a:solidFill>
                  <a:srgbClr val="FF594C"/>
                </a:solidFill>
              </a:rPr>
              <a:t>	(eiwittransitie)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Vermindering </a:t>
            </a:r>
            <a:r>
              <a:rPr lang="nl-NL" sz="2800" b="1" dirty="0" err="1" smtClean="0">
                <a:solidFill>
                  <a:srgbClr val="FF594C"/>
                </a:solidFill>
              </a:rPr>
              <a:t>broeikasgasemmissies</a:t>
            </a:r>
            <a:endParaRPr lang="nl-NL" sz="2800" b="1" dirty="0" smtClean="0">
              <a:solidFill>
                <a:srgbClr val="FF594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Klimaatneutraal</a:t>
            </a:r>
            <a:endParaRPr lang="nl-NL" sz="2800" b="1" dirty="0">
              <a:solidFill>
                <a:srgbClr val="FF594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Vermindering N-depositie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514" y="3497944"/>
            <a:ext cx="2911271" cy="163660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67" y="5379263"/>
            <a:ext cx="3043918" cy="129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9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3016156" y="596111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Teelten </a:t>
            </a:r>
            <a:r>
              <a:rPr lang="nl-NL" sz="4400" b="1" dirty="0">
                <a:solidFill>
                  <a:srgbClr val="FF594C"/>
                </a:solidFill>
              </a:rPr>
              <a:t>van </a:t>
            </a:r>
            <a:r>
              <a:rPr lang="nl-NL" sz="4400" b="1" dirty="0" smtClean="0">
                <a:solidFill>
                  <a:srgbClr val="FF594C"/>
                </a:solidFill>
              </a:rPr>
              <a:t>toekomst</a:t>
            </a:r>
          </a:p>
          <a:p>
            <a:pPr algn="ctr"/>
            <a:r>
              <a:rPr lang="nl-NL" sz="3600" dirty="0" smtClean="0">
                <a:solidFill>
                  <a:srgbClr val="FF594C"/>
                </a:solidFill>
              </a:rPr>
              <a:t>Grotendeels afhankelijk van wat wij als consument en maatschappij willen!</a:t>
            </a:r>
            <a:endParaRPr lang="nl-NL" sz="3600" dirty="0">
              <a:solidFill>
                <a:srgbClr val="FF594C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8" y="4689112"/>
            <a:ext cx="1908238" cy="119115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22" y="5273006"/>
            <a:ext cx="1831735" cy="147947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621" y="5270177"/>
            <a:ext cx="588433" cy="610093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8102203" y="5409176"/>
            <a:ext cx="3231335" cy="11737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 smtClean="0"/>
              <a:t>Biologisch 2018</a:t>
            </a:r>
            <a:endParaRPr lang="nl-NL" sz="2000" b="1" dirty="0" smtClean="0"/>
          </a:p>
          <a:p>
            <a:r>
              <a:rPr lang="nl-NL" sz="2000" b="1" dirty="0" smtClean="0">
                <a:solidFill>
                  <a:srgbClr val="FF594C"/>
                </a:solidFill>
              </a:rPr>
              <a:t>4,0 % van het landbouwareaal</a:t>
            </a:r>
          </a:p>
          <a:p>
            <a:r>
              <a:rPr lang="nl-NL" sz="2000" b="1" dirty="0" smtClean="0">
                <a:solidFill>
                  <a:srgbClr val="FF594C"/>
                </a:solidFill>
              </a:rPr>
              <a:t>4,7 % van de </a:t>
            </a:r>
            <a:r>
              <a:rPr lang="nl-NL" sz="2000" b="1" dirty="0" err="1" smtClean="0">
                <a:solidFill>
                  <a:srgbClr val="FF594C"/>
                </a:solidFill>
              </a:rPr>
              <a:t>retail</a:t>
            </a:r>
            <a:endParaRPr lang="nl-NL" sz="2000" b="1" dirty="0" smtClean="0">
              <a:solidFill>
                <a:srgbClr val="FF594C"/>
              </a:solidFill>
            </a:endParaRPr>
          </a:p>
          <a:p>
            <a:r>
              <a:rPr lang="nl-NL" sz="2000" b="1" dirty="0" smtClean="0">
                <a:solidFill>
                  <a:srgbClr val="FF594C"/>
                </a:solidFill>
              </a:rPr>
              <a:t>1,7 % horeca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000" b="1" dirty="0" smtClean="0">
              <a:solidFill>
                <a:srgbClr val="FF594C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7" y="5566011"/>
            <a:ext cx="2019784" cy="1136128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34" y="2386314"/>
            <a:ext cx="1443705" cy="972457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97" y="3143209"/>
            <a:ext cx="1024657" cy="1024657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55" y="2569392"/>
            <a:ext cx="2131734" cy="1520637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42" y="3105677"/>
            <a:ext cx="3597766" cy="1155246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456" y="4324701"/>
            <a:ext cx="1618620" cy="1084475"/>
          </a:xfrm>
          <a:prstGeom prst="rect">
            <a:avLst/>
          </a:prstGeom>
        </p:spPr>
      </p:pic>
      <p:sp>
        <p:nvSpPr>
          <p:cNvPr id="20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8385965" y="4394072"/>
            <a:ext cx="3806035" cy="7457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 smtClean="0"/>
              <a:t>Agrarisch Natuurbeheer 2018</a:t>
            </a:r>
            <a:endParaRPr lang="nl-NL" sz="2000" b="1" dirty="0" smtClean="0"/>
          </a:p>
          <a:p>
            <a:r>
              <a:rPr lang="nl-NL" sz="2000" b="1" dirty="0" smtClean="0">
                <a:solidFill>
                  <a:srgbClr val="FF594C"/>
                </a:solidFill>
              </a:rPr>
              <a:t>4,4 % van het landbouwareaal</a:t>
            </a:r>
          </a:p>
        </p:txBody>
      </p:sp>
    </p:spTree>
    <p:extLst>
      <p:ext uri="{BB962C8B-B14F-4D97-AF65-F5344CB8AC3E}">
        <p14:creationId xmlns:p14="http://schemas.microsoft.com/office/powerpoint/2010/main" val="31958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2495775" y="491789"/>
            <a:ext cx="6763659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Teelten van de Toekomst</a:t>
            </a:r>
            <a:endParaRPr lang="nl-NL" sz="4400" b="1" dirty="0">
              <a:solidFill>
                <a:srgbClr val="FF594C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34" y="311920"/>
            <a:ext cx="2797714" cy="186239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131" y="4368185"/>
            <a:ext cx="2119945" cy="141329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65" y="2535726"/>
            <a:ext cx="1360746" cy="203952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842" y="2580361"/>
            <a:ext cx="1422400" cy="1950257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1930721" y="2064810"/>
            <a:ext cx="3400321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dirty="0" smtClean="0">
                <a:solidFill>
                  <a:srgbClr val="FF594C"/>
                </a:solidFill>
              </a:rPr>
              <a:t>Biodiversiteit</a:t>
            </a:r>
            <a:endParaRPr lang="nl-NL" sz="2800" dirty="0">
              <a:solidFill>
                <a:srgbClr val="FF594C"/>
              </a:solidFill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4528557" y="1376332"/>
            <a:ext cx="3304353" cy="3862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200" b="1" dirty="0" smtClean="0">
                <a:solidFill>
                  <a:srgbClr val="FF594C"/>
                </a:solidFill>
              </a:rPr>
              <a:t>Peulvruchten</a:t>
            </a:r>
            <a:endParaRPr lang="nl-NL" sz="3200" b="1" dirty="0">
              <a:solidFill>
                <a:srgbClr val="FF594C"/>
              </a:solidFill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7832910" y="2710389"/>
            <a:ext cx="3400321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dirty="0" smtClean="0">
                <a:solidFill>
                  <a:srgbClr val="FF594C"/>
                </a:solidFill>
              </a:rPr>
              <a:t>N-binding</a:t>
            </a:r>
          </a:p>
          <a:p>
            <a:pPr algn="ctr"/>
            <a:r>
              <a:rPr lang="nl-NL" sz="2800" dirty="0" smtClean="0">
                <a:solidFill>
                  <a:srgbClr val="FF594C"/>
                </a:solidFill>
              </a:rPr>
              <a:t>(GHG)</a:t>
            </a:r>
            <a:endParaRPr lang="nl-NL" sz="2800" dirty="0">
              <a:solidFill>
                <a:srgbClr val="FF594C"/>
              </a:solidFill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6813560" y="6054386"/>
            <a:ext cx="3400321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dirty="0" smtClean="0">
                <a:solidFill>
                  <a:srgbClr val="FF594C"/>
                </a:solidFill>
              </a:rPr>
              <a:t>Eiwittransitie</a:t>
            </a:r>
            <a:endParaRPr lang="nl-NL" sz="2800" dirty="0">
              <a:solidFill>
                <a:srgbClr val="FF594C"/>
              </a:solidFill>
            </a:endParaRPr>
          </a:p>
        </p:txBody>
      </p:sp>
      <p:sp>
        <p:nvSpPr>
          <p:cNvPr id="50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2207522" y="5074833"/>
            <a:ext cx="3400321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dirty="0" smtClean="0">
                <a:solidFill>
                  <a:srgbClr val="FF594C"/>
                </a:solidFill>
              </a:rPr>
              <a:t>Mooi landschap</a:t>
            </a:r>
            <a:endParaRPr lang="nl-NL" sz="2800" dirty="0">
              <a:solidFill>
                <a:srgbClr val="FF594C"/>
              </a:solidFill>
            </a:endParaRPr>
          </a:p>
        </p:txBody>
      </p:sp>
      <p:sp>
        <p:nvSpPr>
          <p:cNvPr id="51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8168365" y="4461818"/>
            <a:ext cx="3400321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dirty="0" smtClean="0">
                <a:solidFill>
                  <a:srgbClr val="FF594C"/>
                </a:solidFill>
              </a:rPr>
              <a:t>Geen dierenleed</a:t>
            </a:r>
            <a:endParaRPr lang="nl-NL" sz="2800" dirty="0">
              <a:solidFill>
                <a:srgbClr val="FF594C"/>
              </a:solidFill>
            </a:endParaRPr>
          </a:p>
        </p:txBody>
      </p:sp>
      <p:sp>
        <p:nvSpPr>
          <p:cNvPr id="52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2305107" y="3457714"/>
            <a:ext cx="2088707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dirty="0" smtClean="0">
                <a:solidFill>
                  <a:srgbClr val="FF594C"/>
                </a:solidFill>
              </a:rPr>
              <a:t>Regionale kringloop</a:t>
            </a:r>
            <a:endParaRPr lang="nl-NL" sz="2800" dirty="0">
              <a:solidFill>
                <a:srgbClr val="FF594C"/>
              </a:solidFill>
            </a:endParaRPr>
          </a:p>
        </p:txBody>
      </p:sp>
      <p:pic>
        <p:nvPicPr>
          <p:cNvPr id="53" name="Afbeelding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131" y="4368186"/>
            <a:ext cx="2119945" cy="1413296"/>
          </a:xfrm>
          <a:prstGeom prst="rect">
            <a:avLst/>
          </a:prstGeom>
        </p:spPr>
      </p:pic>
      <p:pic>
        <p:nvPicPr>
          <p:cNvPr id="54" name="Afbeelding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842" y="2580362"/>
            <a:ext cx="1422400" cy="195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fbeelding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86" y="3747172"/>
            <a:ext cx="2437967" cy="2437967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3027832" y="308122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Eiwitgewassen de nieuwe </a:t>
            </a:r>
            <a:r>
              <a:rPr lang="nl-NL" sz="4400" b="1" dirty="0" err="1" smtClean="0">
                <a:solidFill>
                  <a:srgbClr val="FF594C"/>
                </a:solidFill>
              </a:rPr>
              <a:t>superfoods</a:t>
            </a:r>
            <a:endParaRPr lang="nl-NL" sz="4400" b="1" dirty="0">
              <a:solidFill>
                <a:srgbClr val="FF594C"/>
              </a:solidFill>
            </a:endParaRPr>
          </a:p>
        </p:txBody>
      </p:sp>
      <p:grpSp>
        <p:nvGrpSpPr>
          <p:cNvPr id="5" name="Groep 4"/>
          <p:cNvGrpSpPr>
            <a:grpSpLocks noChangeAspect="1"/>
          </p:cNvGrpSpPr>
          <p:nvPr/>
        </p:nvGrpSpPr>
        <p:grpSpPr>
          <a:xfrm>
            <a:off x="2379985" y="1491650"/>
            <a:ext cx="3160850" cy="2850602"/>
            <a:chOff x="101502" y="1916788"/>
            <a:chExt cx="3426495" cy="3313690"/>
          </a:xfrm>
        </p:grpSpPr>
        <p:grpSp>
          <p:nvGrpSpPr>
            <p:cNvPr id="6" name="Groep 5"/>
            <p:cNvGrpSpPr>
              <a:grpSpLocks noChangeAspect="1"/>
            </p:cNvGrpSpPr>
            <p:nvPr/>
          </p:nvGrpSpPr>
          <p:grpSpPr>
            <a:xfrm>
              <a:off x="803796" y="1916788"/>
              <a:ext cx="1977737" cy="1512212"/>
              <a:chOff x="1131139" y="1964774"/>
              <a:chExt cx="1871505" cy="1456252"/>
            </a:xfrm>
          </p:grpSpPr>
          <p:pic>
            <p:nvPicPr>
              <p:cNvPr id="13" name="Afbeelding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31139" y="1964774"/>
                <a:ext cx="1871505" cy="1456252"/>
              </a:xfrm>
              <a:prstGeom prst="rect">
                <a:avLst/>
              </a:prstGeom>
            </p:spPr>
          </p:pic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9483" y="3104082"/>
                <a:ext cx="693161" cy="316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ep 6"/>
            <p:cNvGrpSpPr>
              <a:grpSpLocks noChangeAspect="1"/>
            </p:cNvGrpSpPr>
            <p:nvPr/>
          </p:nvGrpSpPr>
          <p:grpSpPr>
            <a:xfrm>
              <a:off x="101502" y="2972032"/>
              <a:ext cx="1681099" cy="1333568"/>
              <a:chOff x="1499786" y="2330573"/>
              <a:chExt cx="4589139" cy="3763508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24894" y="2330573"/>
                <a:ext cx="4464031" cy="3763508"/>
              </a:xfrm>
              <a:prstGeom prst="rect">
                <a:avLst/>
              </a:prstGeom>
            </p:spPr>
          </p:pic>
          <p:pic>
            <p:nvPicPr>
              <p:cNvPr id="12" name="Afbeelding 1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564"/>
              <a:stretch/>
            </p:blipFill>
            <p:spPr>
              <a:xfrm>
                <a:off x="1499786" y="5325176"/>
                <a:ext cx="2057406" cy="768905"/>
              </a:xfrm>
              <a:prstGeom prst="rect">
                <a:avLst/>
              </a:prstGeom>
            </p:spPr>
          </p:pic>
        </p:grpSp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36425">
              <a:off x="2551287" y="3621411"/>
              <a:ext cx="976710" cy="1609067"/>
            </a:xfrm>
            <a:prstGeom prst="rect">
              <a:avLst/>
            </a:prstGeom>
          </p:spPr>
        </p:pic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313" y="3610237"/>
              <a:ext cx="944473" cy="1555958"/>
            </a:xfrm>
            <a:prstGeom prst="rect">
              <a:avLst/>
            </a:prstGeom>
          </p:spPr>
        </p:pic>
      </p:grpSp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80" y="1680263"/>
            <a:ext cx="2853357" cy="2140018"/>
          </a:xfrm>
          <a:prstGeom prst="rect">
            <a:avLst/>
          </a:prstGeom>
        </p:spPr>
      </p:pic>
      <p:grpSp>
        <p:nvGrpSpPr>
          <p:cNvPr id="16" name="Groep 15"/>
          <p:cNvGrpSpPr>
            <a:grpSpLocks noChangeAspect="1"/>
          </p:cNvGrpSpPr>
          <p:nvPr/>
        </p:nvGrpSpPr>
        <p:grpSpPr>
          <a:xfrm>
            <a:off x="9270770" y="1468918"/>
            <a:ext cx="2675742" cy="2103143"/>
            <a:chOff x="5954371" y="2452332"/>
            <a:chExt cx="2795628" cy="2188332"/>
          </a:xfrm>
        </p:grpSpPr>
        <p:grpSp>
          <p:nvGrpSpPr>
            <p:cNvPr id="17" name="Groep 16"/>
            <p:cNvGrpSpPr/>
            <p:nvPr/>
          </p:nvGrpSpPr>
          <p:grpSpPr>
            <a:xfrm>
              <a:off x="7147999" y="3380664"/>
              <a:ext cx="1602000" cy="1260000"/>
              <a:chOff x="1619672" y="2330573"/>
              <a:chExt cx="4469253" cy="3762723"/>
            </a:xfrm>
          </p:grpSpPr>
          <p:pic>
            <p:nvPicPr>
              <p:cNvPr id="21" name="Afbeelding 20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19672" y="2330573"/>
                <a:ext cx="4469253" cy="3762723"/>
              </a:xfrm>
              <a:prstGeom prst="rect">
                <a:avLst/>
              </a:prstGeom>
            </p:spPr>
          </p:pic>
          <p:pic>
            <p:nvPicPr>
              <p:cNvPr id="22" name="Afbeelding 2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79838" y="4597836"/>
                <a:ext cx="1475607" cy="1484270"/>
              </a:xfrm>
              <a:prstGeom prst="rect">
                <a:avLst/>
              </a:prstGeom>
            </p:spPr>
          </p:pic>
        </p:grpSp>
        <p:grpSp>
          <p:nvGrpSpPr>
            <p:cNvPr id="18" name="Groep 17"/>
            <p:cNvGrpSpPr/>
            <p:nvPr/>
          </p:nvGrpSpPr>
          <p:grpSpPr>
            <a:xfrm>
              <a:off x="5954371" y="2452332"/>
              <a:ext cx="1592868" cy="1260000"/>
              <a:chOff x="3144858" y="2178765"/>
              <a:chExt cx="1592868" cy="1260000"/>
            </a:xfrm>
          </p:grpSpPr>
          <p:pic>
            <p:nvPicPr>
              <p:cNvPr id="19" name="Afbeelding 18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49"/>
              <a:stretch/>
            </p:blipFill>
            <p:spPr>
              <a:xfrm>
                <a:off x="3144858" y="2178765"/>
                <a:ext cx="1592868" cy="1260000"/>
              </a:xfrm>
              <a:prstGeom prst="rect">
                <a:avLst/>
              </a:prstGeom>
            </p:spPr>
          </p:pic>
          <p:pic>
            <p:nvPicPr>
              <p:cNvPr id="20" name="Afbeelding 19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4858" y="3212849"/>
                <a:ext cx="779020" cy="225916"/>
              </a:xfrm>
              <a:prstGeom prst="rect">
                <a:avLst/>
              </a:prstGeom>
            </p:spPr>
          </p:pic>
        </p:grpSp>
      </p:grpSp>
      <p:pic>
        <p:nvPicPr>
          <p:cNvPr id="23" name="Afbeelding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24" y="4548463"/>
            <a:ext cx="1817878" cy="1611852"/>
          </a:xfrm>
          <a:prstGeom prst="rect">
            <a:avLst/>
          </a:prstGeom>
        </p:spPr>
      </p:pic>
      <p:grpSp>
        <p:nvGrpSpPr>
          <p:cNvPr id="24" name="Groep 23"/>
          <p:cNvGrpSpPr>
            <a:grpSpLocks noChangeAspect="1"/>
          </p:cNvGrpSpPr>
          <p:nvPr/>
        </p:nvGrpSpPr>
        <p:grpSpPr>
          <a:xfrm>
            <a:off x="4636398" y="4244238"/>
            <a:ext cx="5391021" cy="2480067"/>
            <a:chOff x="1547664" y="3672378"/>
            <a:chExt cx="6012582" cy="2959516"/>
          </a:xfrm>
        </p:grpSpPr>
        <p:pic>
          <p:nvPicPr>
            <p:cNvPr id="25" name="Afbeelding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237" y="6197459"/>
              <a:ext cx="1580246" cy="407322"/>
            </a:xfrm>
            <a:prstGeom prst="rect">
              <a:avLst/>
            </a:prstGeom>
          </p:spPr>
        </p:pic>
        <p:pic>
          <p:nvPicPr>
            <p:cNvPr id="26" name="Afbeelding 2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6619" y="3672378"/>
              <a:ext cx="2750316" cy="1367581"/>
            </a:xfrm>
            <a:prstGeom prst="rect">
              <a:avLst/>
            </a:prstGeom>
          </p:spPr>
        </p:pic>
        <p:pic>
          <p:nvPicPr>
            <p:cNvPr id="27" name="Afbeelding 26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09"/>
            <a:stretch/>
          </p:blipFill>
          <p:spPr>
            <a:xfrm>
              <a:off x="5333624" y="4628354"/>
              <a:ext cx="2226622" cy="1589611"/>
            </a:xfrm>
            <a:prstGeom prst="rect">
              <a:avLst/>
            </a:prstGeom>
          </p:spPr>
        </p:pic>
        <p:pic>
          <p:nvPicPr>
            <p:cNvPr id="28" name="Afbeelding 2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257" y="5345098"/>
              <a:ext cx="2594980" cy="1286796"/>
            </a:xfrm>
            <a:prstGeom prst="rect">
              <a:avLst/>
            </a:prstGeom>
          </p:spPr>
        </p:pic>
        <p:grpSp>
          <p:nvGrpSpPr>
            <p:cNvPr id="29" name="Groep 28"/>
            <p:cNvGrpSpPr>
              <a:grpSpLocks noChangeAspect="1"/>
            </p:cNvGrpSpPr>
            <p:nvPr/>
          </p:nvGrpSpPr>
          <p:grpSpPr>
            <a:xfrm>
              <a:off x="1547664" y="4035416"/>
              <a:ext cx="2237799" cy="2245418"/>
              <a:chOff x="4308597" y="3810831"/>
              <a:chExt cx="2930893" cy="2858529"/>
            </a:xfrm>
          </p:grpSpPr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308597" y="3810831"/>
                <a:ext cx="2930893" cy="2843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Afbeelding 30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490" y="6297885"/>
                <a:ext cx="1905000" cy="3714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6471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2764089" y="492800"/>
            <a:ext cx="8889241" cy="10825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dirty="0" smtClean="0">
                <a:solidFill>
                  <a:srgbClr val="FF594C"/>
                </a:solidFill>
              </a:rPr>
              <a:t>Nederland/België Europees koploper</a:t>
            </a:r>
            <a:endParaRPr lang="nl-NL" sz="4400" dirty="0">
              <a:solidFill>
                <a:srgbClr val="FF594C"/>
              </a:solidFill>
            </a:endParaRPr>
          </a:p>
        </p:txBody>
      </p:sp>
      <p:pic>
        <p:nvPicPr>
          <p:cNvPr id="16" name="Picture 2" descr="Marktgroei vleesvervangers versne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631" y="1126311"/>
            <a:ext cx="3801388" cy="23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14583" r="23060" b="17708"/>
          <a:stretch/>
        </p:blipFill>
        <p:spPr>
          <a:xfrm>
            <a:off x="7758189" y="1611223"/>
            <a:ext cx="3804138" cy="2150165"/>
          </a:xfrm>
          <a:prstGeom prst="rect">
            <a:avLst/>
          </a:prstGeom>
        </p:spPr>
      </p:pic>
      <p:grpSp>
        <p:nvGrpSpPr>
          <p:cNvPr id="5" name="Groep 4"/>
          <p:cNvGrpSpPr>
            <a:grpSpLocks noChangeAspect="1"/>
          </p:cNvGrpSpPr>
          <p:nvPr/>
        </p:nvGrpSpPr>
        <p:grpSpPr>
          <a:xfrm>
            <a:off x="4472591" y="3367764"/>
            <a:ext cx="3752465" cy="3313179"/>
            <a:chOff x="101502" y="1916788"/>
            <a:chExt cx="3426495" cy="3313690"/>
          </a:xfrm>
        </p:grpSpPr>
        <p:grpSp>
          <p:nvGrpSpPr>
            <p:cNvPr id="6" name="Groep 5"/>
            <p:cNvGrpSpPr>
              <a:grpSpLocks noChangeAspect="1"/>
            </p:cNvGrpSpPr>
            <p:nvPr/>
          </p:nvGrpSpPr>
          <p:grpSpPr>
            <a:xfrm>
              <a:off x="803796" y="1916788"/>
              <a:ext cx="1977737" cy="1512212"/>
              <a:chOff x="1131139" y="1964774"/>
              <a:chExt cx="1871505" cy="1456252"/>
            </a:xfrm>
          </p:grpSpPr>
          <p:pic>
            <p:nvPicPr>
              <p:cNvPr id="13" name="Afbeelding 1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31139" y="1964774"/>
                <a:ext cx="1871505" cy="1456252"/>
              </a:xfrm>
              <a:prstGeom prst="rect">
                <a:avLst/>
              </a:prstGeom>
            </p:spPr>
          </p:pic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9483" y="3104082"/>
                <a:ext cx="693161" cy="316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ep 6"/>
            <p:cNvGrpSpPr>
              <a:grpSpLocks noChangeAspect="1"/>
            </p:cNvGrpSpPr>
            <p:nvPr/>
          </p:nvGrpSpPr>
          <p:grpSpPr>
            <a:xfrm>
              <a:off x="101502" y="2972032"/>
              <a:ext cx="1681099" cy="1333568"/>
              <a:chOff x="1499786" y="2330573"/>
              <a:chExt cx="4589139" cy="3763508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24894" y="2330573"/>
                <a:ext cx="4464031" cy="3763508"/>
              </a:xfrm>
              <a:prstGeom prst="rect">
                <a:avLst/>
              </a:prstGeom>
            </p:spPr>
          </p:pic>
          <p:pic>
            <p:nvPicPr>
              <p:cNvPr id="12" name="Afbeelding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564"/>
              <a:stretch/>
            </p:blipFill>
            <p:spPr>
              <a:xfrm>
                <a:off x="1499786" y="5325176"/>
                <a:ext cx="2057406" cy="768905"/>
              </a:xfrm>
              <a:prstGeom prst="rect">
                <a:avLst/>
              </a:prstGeom>
            </p:spPr>
          </p:pic>
        </p:grpSp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36425">
              <a:off x="2551287" y="3621411"/>
              <a:ext cx="976710" cy="1609067"/>
            </a:xfrm>
            <a:prstGeom prst="rect">
              <a:avLst/>
            </a:prstGeom>
          </p:spPr>
        </p:pic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313" y="3610237"/>
              <a:ext cx="944473" cy="1555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266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217" y="5132593"/>
            <a:ext cx="3028562" cy="2019042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2871013" y="241424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Peulvruchten voor menselijke consumptie</a:t>
            </a:r>
            <a:endParaRPr lang="nl-NL" sz="4400" b="1" dirty="0">
              <a:solidFill>
                <a:srgbClr val="FF594C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829" y="3478334"/>
            <a:ext cx="1930001" cy="125443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55" y="1859477"/>
            <a:ext cx="1603351" cy="161885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27" y="1484723"/>
            <a:ext cx="2004227" cy="82304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20" y="2544490"/>
            <a:ext cx="3282348" cy="61946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35" y="5919282"/>
            <a:ext cx="3294507" cy="74368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35" y="1763480"/>
            <a:ext cx="971227" cy="145570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8359" y="3441574"/>
            <a:ext cx="1257598" cy="838399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3013" y="3246488"/>
            <a:ext cx="917216" cy="1257598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7152266" y="5262151"/>
            <a:ext cx="4977125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dirty="0" smtClean="0">
                <a:solidFill>
                  <a:srgbClr val="098B40"/>
                </a:solidFill>
              </a:rPr>
              <a:t>Kansrijke eiwitgewassen</a:t>
            </a:r>
            <a:endParaRPr lang="nl-NL" sz="3600" b="1" dirty="0">
              <a:solidFill>
                <a:srgbClr val="098B40"/>
              </a:solidFill>
            </a:endParaRP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1901031" y="4951254"/>
            <a:ext cx="4977125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dirty="0" err="1" smtClean="0">
                <a:solidFill>
                  <a:srgbClr val="002060"/>
                </a:solidFill>
              </a:rPr>
              <a:t>Flevofaba</a:t>
            </a:r>
            <a:endParaRPr lang="nl-NL" sz="3600" b="1" dirty="0">
              <a:solidFill>
                <a:srgbClr val="002060"/>
              </a:solidFill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2200" y="5212693"/>
            <a:ext cx="1603571" cy="1069048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7873" y="3217459"/>
            <a:ext cx="849168" cy="1277808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9752" y="3435457"/>
            <a:ext cx="1282359" cy="854906"/>
          </a:xfrm>
          <a:prstGeom prst="rect">
            <a:avLst/>
          </a:prstGeom>
        </p:spPr>
      </p:pic>
      <p:sp>
        <p:nvSpPr>
          <p:cNvPr id="21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2309219" y="4486247"/>
            <a:ext cx="956496" cy="3162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dirty="0" smtClean="0">
                <a:solidFill>
                  <a:srgbClr val="FF594C"/>
                </a:solidFill>
              </a:rPr>
              <a:t>Lupine</a:t>
            </a:r>
            <a:endParaRPr lang="nl-NL" sz="1600" dirty="0">
              <a:solidFill>
                <a:srgbClr val="FF594C"/>
              </a:solidFill>
            </a:endParaRP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3240842" y="4495267"/>
            <a:ext cx="1111012" cy="307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dirty="0" smtClean="0">
                <a:solidFill>
                  <a:srgbClr val="FF594C"/>
                </a:solidFill>
              </a:rPr>
              <a:t>Veldboon</a:t>
            </a:r>
            <a:endParaRPr lang="nl-NL" sz="1600" dirty="0">
              <a:solidFill>
                <a:srgbClr val="FF594C"/>
              </a:solidFill>
            </a:endParaRP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4227098" y="4502766"/>
            <a:ext cx="1111012" cy="307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dirty="0" smtClean="0">
                <a:solidFill>
                  <a:srgbClr val="FF594C"/>
                </a:solidFill>
              </a:rPr>
              <a:t>Soja</a:t>
            </a:r>
            <a:endParaRPr lang="nl-NL" sz="1600" dirty="0">
              <a:solidFill>
                <a:srgbClr val="FF594C"/>
              </a:solidFill>
            </a:endParaRPr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5195376" y="4495267"/>
            <a:ext cx="1111012" cy="307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dirty="0" smtClean="0">
                <a:solidFill>
                  <a:srgbClr val="FF594C"/>
                </a:solidFill>
              </a:rPr>
              <a:t>Linzen</a:t>
            </a:r>
            <a:endParaRPr lang="nl-NL" sz="1600" dirty="0">
              <a:solidFill>
                <a:srgbClr val="FF594C"/>
              </a:solidFill>
            </a:endParaRPr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6261910" y="4502766"/>
            <a:ext cx="1111012" cy="307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dirty="0" smtClean="0">
                <a:solidFill>
                  <a:srgbClr val="FF594C"/>
                </a:solidFill>
              </a:rPr>
              <a:t>Kikkererwt</a:t>
            </a:r>
            <a:endParaRPr lang="nl-NL" sz="1600" dirty="0">
              <a:solidFill>
                <a:srgbClr val="FF594C"/>
              </a:solidFill>
            </a:endParaRPr>
          </a:p>
        </p:txBody>
      </p:sp>
      <p:pic>
        <p:nvPicPr>
          <p:cNvPr id="26" name="Afbeelding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4761" y="3455870"/>
            <a:ext cx="1256279" cy="837520"/>
          </a:xfrm>
          <a:prstGeom prst="rect">
            <a:avLst/>
          </a:prstGeom>
        </p:spPr>
      </p:pic>
      <p:sp>
        <p:nvSpPr>
          <p:cNvPr id="27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5918479" y="6576711"/>
            <a:ext cx="1111012" cy="307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dirty="0" smtClean="0">
                <a:solidFill>
                  <a:srgbClr val="FF594C"/>
                </a:solidFill>
              </a:rPr>
              <a:t>Veldboon</a:t>
            </a:r>
            <a:endParaRPr lang="nl-NL" sz="1600" dirty="0">
              <a:solidFill>
                <a:srgbClr val="FF594C"/>
              </a:solidFill>
            </a:endParaRPr>
          </a:p>
        </p:txBody>
      </p:sp>
      <p:sp>
        <p:nvSpPr>
          <p:cNvPr id="2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7483154" y="3229286"/>
            <a:ext cx="1274338" cy="2345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dirty="0" smtClean="0">
                <a:solidFill>
                  <a:srgbClr val="FF594C"/>
                </a:solidFill>
              </a:rPr>
              <a:t>Andes lupine</a:t>
            </a:r>
            <a:endParaRPr lang="nl-NL" sz="1600" dirty="0">
              <a:solidFill>
                <a:srgbClr val="FF59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3016156" y="596111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Teelten </a:t>
            </a:r>
            <a:r>
              <a:rPr lang="nl-NL" sz="4400" b="1" dirty="0">
                <a:solidFill>
                  <a:srgbClr val="FF594C"/>
                </a:solidFill>
              </a:rPr>
              <a:t>van </a:t>
            </a:r>
            <a:r>
              <a:rPr lang="nl-NL" sz="4400" b="1" dirty="0" smtClean="0">
                <a:solidFill>
                  <a:srgbClr val="FF594C"/>
                </a:solidFill>
              </a:rPr>
              <a:t>de toekomst</a:t>
            </a:r>
            <a:endParaRPr lang="nl-NL" sz="4400" b="1" dirty="0">
              <a:solidFill>
                <a:srgbClr val="FF594C"/>
              </a:solidFill>
            </a:endParaRPr>
          </a:p>
        </p:txBody>
      </p:sp>
      <p:graphicFrame>
        <p:nvGraphicFramePr>
          <p:cNvPr id="4" name="Grafiek 3"/>
          <p:cNvGraphicFramePr>
            <a:graphicFrameLocks/>
          </p:cNvGraphicFramePr>
          <p:nvPr/>
        </p:nvGraphicFramePr>
        <p:xfrm>
          <a:off x="2890157" y="1553028"/>
          <a:ext cx="8750300" cy="4862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027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3016156" y="596111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Teelten </a:t>
            </a:r>
            <a:r>
              <a:rPr lang="nl-NL" sz="4400" b="1" dirty="0">
                <a:solidFill>
                  <a:srgbClr val="FF594C"/>
                </a:solidFill>
              </a:rPr>
              <a:t>van </a:t>
            </a:r>
            <a:r>
              <a:rPr lang="nl-NL" sz="4400" b="1" dirty="0" smtClean="0">
                <a:solidFill>
                  <a:srgbClr val="FF594C"/>
                </a:solidFill>
              </a:rPr>
              <a:t>de toekomst</a:t>
            </a:r>
            <a:endParaRPr lang="nl-NL" sz="4400" b="1" dirty="0">
              <a:solidFill>
                <a:srgbClr val="FF594C"/>
              </a:solidFill>
            </a:endParaRP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235541"/>
              </p:ext>
            </p:extLst>
          </p:nvPr>
        </p:nvGraphicFramePr>
        <p:xfrm>
          <a:off x="3118515" y="2167545"/>
          <a:ext cx="7738171" cy="3754283"/>
        </p:xfrm>
        <a:graphic>
          <a:graphicData uri="http://schemas.openxmlformats.org/drawingml/2006/table">
            <a:tbl>
              <a:tblPr/>
              <a:tblGrid>
                <a:gridCol w="1441424">
                  <a:extLst>
                    <a:ext uri="{9D8B030D-6E8A-4147-A177-3AD203B41FA5}">
                      <a16:colId xmlns:a16="http://schemas.microsoft.com/office/drawing/2014/main" val="2001754032"/>
                    </a:ext>
                  </a:extLst>
                </a:gridCol>
                <a:gridCol w="955893">
                  <a:extLst>
                    <a:ext uri="{9D8B030D-6E8A-4147-A177-3AD203B41FA5}">
                      <a16:colId xmlns:a16="http://schemas.microsoft.com/office/drawing/2014/main" val="1084644846"/>
                    </a:ext>
                  </a:extLst>
                </a:gridCol>
                <a:gridCol w="1699363">
                  <a:extLst>
                    <a:ext uri="{9D8B030D-6E8A-4147-A177-3AD203B41FA5}">
                      <a16:colId xmlns:a16="http://schemas.microsoft.com/office/drawing/2014/main" val="2562999138"/>
                    </a:ext>
                  </a:extLst>
                </a:gridCol>
                <a:gridCol w="1699363">
                  <a:extLst>
                    <a:ext uri="{9D8B030D-6E8A-4147-A177-3AD203B41FA5}">
                      <a16:colId xmlns:a16="http://schemas.microsoft.com/office/drawing/2014/main" val="2018413708"/>
                    </a:ext>
                  </a:extLst>
                </a:gridCol>
                <a:gridCol w="971064">
                  <a:extLst>
                    <a:ext uri="{9D8B030D-6E8A-4147-A177-3AD203B41FA5}">
                      <a16:colId xmlns:a16="http://schemas.microsoft.com/office/drawing/2014/main" val="1919008217"/>
                    </a:ext>
                  </a:extLst>
                </a:gridCol>
                <a:gridCol w="971064">
                  <a:extLst>
                    <a:ext uri="{9D8B030D-6E8A-4147-A177-3AD203B41FA5}">
                      <a16:colId xmlns:a16="http://schemas.microsoft.com/office/drawing/2014/main" val="2168606424"/>
                    </a:ext>
                  </a:extLst>
                </a:gridCol>
              </a:tblGrid>
              <a:tr h="288791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Afrijping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Ras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Opbrengst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Eiwit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322808"/>
                  </a:ext>
                </a:extLst>
              </a:tr>
              <a:tr h="288791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t/ha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in</a:t>
                      </a:r>
                      <a:r>
                        <a:rPr lang="nl-NL" sz="16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NL" sz="1600" b="0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ds</a:t>
                      </a:r>
                      <a:endParaRPr lang="nl-NL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i="1" dirty="0" smtClean="0"/>
                        <a:t>kg/ha</a:t>
                      </a:r>
                      <a:endParaRPr lang="nl-N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750860"/>
                  </a:ext>
                </a:extLst>
              </a:tr>
              <a:tr h="288791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Veldbonen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midden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Fuego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344316"/>
                  </a:ext>
                </a:extLst>
              </a:tr>
              <a:tr h="288791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Blauwe lupine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vroeg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806801"/>
                  </a:ext>
                </a:extLst>
              </a:tr>
              <a:tr h="288791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726590"/>
                  </a:ext>
                </a:extLst>
              </a:tr>
              <a:tr h="288791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Witte lupine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vroeg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Boros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364513"/>
                  </a:ext>
                </a:extLst>
              </a:tr>
              <a:tr h="288791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midden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Feodora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2506"/>
                  </a:ext>
                </a:extLst>
              </a:tr>
              <a:tr h="288791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laat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Sulimo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453598"/>
                  </a:ext>
                </a:extLst>
              </a:tr>
              <a:tr h="288791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Soja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midden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Adsoy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272798"/>
                  </a:ext>
                </a:extLst>
              </a:tr>
              <a:tr h="288791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laat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Abelina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778117"/>
                  </a:ext>
                </a:extLst>
              </a:tr>
              <a:tr h="288791">
                <a:tc>
                  <a:txBody>
                    <a:bodyPr/>
                    <a:lstStyle/>
                    <a:p>
                      <a:pPr algn="l" fontAlgn="b"/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174060"/>
                  </a:ext>
                </a:extLst>
              </a:tr>
              <a:tr h="288791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Erwt</a:t>
                      </a:r>
                      <a:endParaRPr lang="nl-NL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nl-NL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  <a:endParaRPr lang="nl-NL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541738"/>
                  </a:ext>
                </a:extLst>
              </a:tr>
              <a:tr h="288791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Linzen</a:t>
                      </a:r>
                      <a:endParaRPr lang="nl-NL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nl-NL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  <a:endParaRPr lang="nl-NL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088991"/>
                  </a:ext>
                </a:extLst>
              </a:tr>
            </a:tbl>
          </a:graphicData>
        </a:graphic>
      </p:graphicFrame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34511" y="1579753"/>
            <a:ext cx="78602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723900" indent="-723900" eaLnBrk="1" hangingPunct="1"/>
            <a:r>
              <a:rPr lang="nl-NL" altLang="nl-NL" sz="2000" b="1" i="1" dirty="0" smtClean="0">
                <a:latin typeface="Calibri" pitchFamily="34" charset="0"/>
              </a:rPr>
              <a:t>Gemiddelde opbrengst biologische teelt zandgrond (2016-2018)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34" y="6153052"/>
            <a:ext cx="1431344" cy="58779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929" y="6153052"/>
            <a:ext cx="3282348" cy="619463"/>
          </a:xfrm>
          <a:prstGeom prst="rect">
            <a:avLst/>
          </a:prstGeom>
        </p:spPr>
      </p:pic>
      <p:sp>
        <p:nvSpPr>
          <p:cNvPr id="10" name="Ovaal 9"/>
          <p:cNvSpPr/>
          <p:nvPr/>
        </p:nvSpPr>
        <p:spPr>
          <a:xfrm>
            <a:off x="10014071" y="2740822"/>
            <a:ext cx="736979" cy="3411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/>
          <p:cNvSpPr/>
          <p:nvPr/>
        </p:nvSpPr>
        <p:spPr>
          <a:xfrm>
            <a:off x="10014070" y="4189756"/>
            <a:ext cx="736979" cy="3411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/>
          <p:cNvSpPr/>
          <p:nvPr/>
        </p:nvSpPr>
        <p:spPr>
          <a:xfrm>
            <a:off x="10014070" y="4777328"/>
            <a:ext cx="736979" cy="3411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434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3016155" y="321027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Kansen in de markt</a:t>
            </a:r>
            <a:endParaRPr lang="nl-NL" sz="4400" b="1" dirty="0">
              <a:solidFill>
                <a:srgbClr val="FF594C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4697" y="1816882"/>
            <a:ext cx="4261058" cy="197394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03" y="2964520"/>
            <a:ext cx="2933542" cy="120275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617" y="2994274"/>
            <a:ext cx="675718" cy="28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278" y="6225394"/>
            <a:ext cx="909091" cy="60909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44" y="5823466"/>
            <a:ext cx="1435631" cy="782419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2026663" y="1287885"/>
            <a:ext cx="4977125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dirty="0" smtClean="0">
                <a:solidFill>
                  <a:srgbClr val="C00000"/>
                </a:solidFill>
              </a:rPr>
              <a:t>Veldbonen</a:t>
            </a:r>
            <a:endParaRPr lang="nl-NL" sz="3600" b="1" dirty="0">
              <a:solidFill>
                <a:srgbClr val="C00000"/>
              </a:solidFill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7404168" y="4009875"/>
            <a:ext cx="4977125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dirty="0" smtClean="0">
                <a:solidFill>
                  <a:srgbClr val="C00000"/>
                </a:solidFill>
              </a:rPr>
              <a:t>Witte lupine</a:t>
            </a:r>
            <a:endParaRPr lang="nl-NL" sz="3600" b="1" dirty="0">
              <a:solidFill>
                <a:srgbClr val="C00000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143" y="4640412"/>
            <a:ext cx="2692587" cy="1802863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768" y="4573363"/>
            <a:ext cx="1652031" cy="1652031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1964028" y="4893818"/>
            <a:ext cx="4977125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dirty="0" smtClean="0">
                <a:solidFill>
                  <a:srgbClr val="C00000"/>
                </a:solidFill>
              </a:rPr>
              <a:t>Soja</a:t>
            </a:r>
            <a:endParaRPr lang="nl-NL" sz="3600" b="1" dirty="0">
              <a:solidFill>
                <a:srgbClr val="C00000"/>
              </a:solidFill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89" y="5764292"/>
            <a:ext cx="1604985" cy="1002581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036" y="5547360"/>
            <a:ext cx="1661461" cy="121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5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3016156" y="596111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Louis Bolk Instituut</a:t>
            </a:r>
            <a:endParaRPr lang="nl-NL" sz="4400" b="1" dirty="0">
              <a:solidFill>
                <a:srgbClr val="FF594C"/>
              </a:solidFill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8089167" y="3439256"/>
            <a:ext cx="4242597" cy="949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b="1" dirty="0" smtClean="0">
                <a:solidFill>
                  <a:srgbClr val="FF594C"/>
                </a:solidFill>
              </a:rPr>
              <a:t>Jan Willem Erisman</a:t>
            </a:r>
          </a:p>
          <a:p>
            <a:pPr algn="ctr"/>
            <a:r>
              <a:rPr lang="nl-NL" sz="2800" b="1" dirty="0" smtClean="0">
                <a:solidFill>
                  <a:srgbClr val="FF594C"/>
                </a:solidFill>
              </a:rPr>
              <a:t>‘stikstofprofessor’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821" y="1318297"/>
            <a:ext cx="4101324" cy="277473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026" y="1347324"/>
            <a:ext cx="2902881" cy="193169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59" y="4722313"/>
            <a:ext cx="2945895" cy="196393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7" y="4209666"/>
            <a:ext cx="4010218" cy="266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8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3091216" y="392911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Teelten </a:t>
            </a:r>
            <a:r>
              <a:rPr lang="nl-NL" sz="4400" b="1" dirty="0">
                <a:solidFill>
                  <a:srgbClr val="FF594C"/>
                </a:solidFill>
              </a:rPr>
              <a:t>van </a:t>
            </a:r>
            <a:r>
              <a:rPr lang="nl-NL" sz="4400" b="1" dirty="0" smtClean="0">
                <a:solidFill>
                  <a:srgbClr val="FF594C"/>
                </a:solidFill>
              </a:rPr>
              <a:t>de toekomst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062428" y="2425459"/>
            <a:ext cx="44492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nl-NL" sz="2000" b="1" dirty="0" smtClean="0">
                <a:latin typeface="Calibri" pitchFamily="34" charset="0"/>
              </a:rPr>
              <a:t>Reference crop: wheat €1800-€2000/ha!</a:t>
            </a:r>
          </a:p>
          <a:p>
            <a:pPr eaLnBrk="1" hangingPunct="1"/>
            <a:r>
              <a:rPr lang="en-GB" altLang="nl-NL" sz="2000" b="1" dirty="0" smtClean="0">
                <a:latin typeface="Calibri" pitchFamily="34" charset="0"/>
              </a:rPr>
              <a:t>Unknown crop: &gt;€2500/ha</a:t>
            </a:r>
            <a:endParaRPr lang="en-GB" altLang="nl-NL" b="1" dirty="0" smtClean="0">
              <a:latin typeface="Calibri" pitchFamily="34" charset="0"/>
            </a:endParaRP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966320"/>
              </p:ext>
            </p:extLst>
          </p:nvPr>
        </p:nvGraphicFramePr>
        <p:xfrm>
          <a:off x="2567382" y="3227781"/>
          <a:ext cx="9439310" cy="2596033"/>
        </p:xfrm>
        <a:graphic>
          <a:graphicData uri="http://schemas.openxmlformats.org/drawingml/2006/table">
            <a:tbl>
              <a:tblPr/>
              <a:tblGrid>
                <a:gridCol w="1160059">
                  <a:extLst>
                    <a:ext uri="{9D8B030D-6E8A-4147-A177-3AD203B41FA5}">
                      <a16:colId xmlns:a16="http://schemas.microsoft.com/office/drawing/2014/main" val="1597228297"/>
                    </a:ext>
                  </a:extLst>
                </a:gridCol>
                <a:gridCol w="1027951">
                  <a:extLst>
                    <a:ext uri="{9D8B030D-6E8A-4147-A177-3AD203B41FA5}">
                      <a16:colId xmlns:a16="http://schemas.microsoft.com/office/drawing/2014/main" val="1386856572"/>
                    </a:ext>
                  </a:extLst>
                </a:gridCol>
                <a:gridCol w="927375">
                  <a:extLst>
                    <a:ext uri="{9D8B030D-6E8A-4147-A177-3AD203B41FA5}">
                      <a16:colId xmlns:a16="http://schemas.microsoft.com/office/drawing/2014/main" val="3802616584"/>
                    </a:ext>
                  </a:extLst>
                </a:gridCol>
                <a:gridCol w="912162">
                  <a:extLst>
                    <a:ext uri="{9D8B030D-6E8A-4147-A177-3AD203B41FA5}">
                      <a16:colId xmlns:a16="http://schemas.microsoft.com/office/drawing/2014/main" val="1242715306"/>
                    </a:ext>
                  </a:extLst>
                </a:gridCol>
                <a:gridCol w="996362">
                  <a:extLst>
                    <a:ext uri="{9D8B030D-6E8A-4147-A177-3AD203B41FA5}">
                      <a16:colId xmlns:a16="http://schemas.microsoft.com/office/drawing/2014/main" val="2290174661"/>
                    </a:ext>
                  </a:extLst>
                </a:gridCol>
                <a:gridCol w="712606">
                  <a:extLst>
                    <a:ext uri="{9D8B030D-6E8A-4147-A177-3AD203B41FA5}">
                      <a16:colId xmlns:a16="http://schemas.microsoft.com/office/drawing/2014/main" val="3436590676"/>
                    </a:ext>
                  </a:extLst>
                </a:gridCol>
                <a:gridCol w="1254796">
                  <a:extLst>
                    <a:ext uri="{9D8B030D-6E8A-4147-A177-3AD203B41FA5}">
                      <a16:colId xmlns:a16="http://schemas.microsoft.com/office/drawing/2014/main" val="1793504779"/>
                    </a:ext>
                  </a:extLst>
                </a:gridCol>
                <a:gridCol w="1232185">
                  <a:extLst>
                    <a:ext uri="{9D8B030D-6E8A-4147-A177-3AD203B41FA5}">
                      <a16:colId xmlns:a16="http://schemas.microsoft.com/office/drawing/2014/main" val="857466514"/>
                    </a:ext>
                  </a:extLst>
                </a:gridCol>
                <a:gridCol w="1215814">
                  <a:extLst>
                    <a:ext uri="{9D8B030D-6E8A-4147-A177-3AD203B41FA5}">
                      <a16:colId xmlns:a16="http://schemas.microsoft.com/office/drawing/2014/main" val="2070329384"/>
                    </a:ext>
                  </a:extLst>
                </a:gridCol>
              </a:tblGrid>
              <a:tr h="704473"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protein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nl-NL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price</a:t>
                      </a:r>
                      <a:r>
                        <a:rPr lang="nl-N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/kg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yield (t/ha)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nl-NL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</a:t>
                      </a:r>
                      <a:r>
                        <a:rPr lang="nl-N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 hectare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781504"/>
                  </a:ext>
                </a:extLst>
              </a:tr>
              <a:tr h="326064">
                <a:tc>
                  <a:txBody>
                    <a:bodyPr/>
                    <a:lstStyle/>
                    <a:p>
                      <a:pPr algn="l" rtl="0" fontAlgn="b"/>
                      <a:r>
                        <a:rPr lang="nl-NL" sz="18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soy</a:t>
                      </a:r>
                      <a:r>
                        <a:rPr lang="nl-NL" sz="1800" b="1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NL" sz="18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oilcake</a:t>
                      </a:r>
                      <a:endParaRPr lang="nl-NL" sz="18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€ 0.30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€ 0.35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€ 0.40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240979"/>
                  </a:ext>
                </a:extLst>
              </a:tr>
              <a:tr h="391374">
                <a:tc>
                  <a:txBody>
                    <a:bodyPr/>
                    <a:lstStyle/>
                    <a:p>
                      <a:pPr algn="l" rtl="0" fontAlgn="b"/>
                      <a:r>
                        <a:rPr lang="nl-N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soy bean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€ 0.26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€ 0.30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€ 0.35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€ 777.27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€ 906.82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€ 1,036.36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378162"/>
                  </a:ext>
                </a:extLst>
              </a:tr>
              <a:tr h="391374">
                <a:tc>
                  <a:txBody>
                    <a:bodyPr/>
                    <a:lstStyle/>
                    <a:p>
                      <a:pPr algn="l" rtl="0" fontAlgn="b"/>
                      <a:r>
                        <a:rPr lang="nl-N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faba bean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€ 0.18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€ 0.21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€ 0.24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€ 1,063.64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€ 1,240.91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€ 1,418.18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380309"/>
                  </a:ext>
                </a:extLst>
              </a:tr>
              <a:tr h="391374">
                <a:tc>
                  <a:txBody>
                    <a:bodyPr/>
                    <a:lstStyle/>
                    <a:p>
                      <a:pPr algn="l" rtl="0" fontAlgn="b"/>
                      <a:r>
                        <a:rPr lang="nl-N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€ 0.16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€ 0.19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€ 0.22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€ 736.36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€ 859.09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€ 981.82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403373"/>
                  </a:ext>
                </a:extLst>
              </a:tr>
              <a:tr h="391374">
                <a:tc>
                  <a:txBody>
                    <a:bodyPr/>
                    <a:lstStyle/>
                    <a:p>
                      <a:pPr algn="l" rtl="0" fontAlgn="b"/>
                      <a:r>
                        <a:rPr lang="nl-N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lupin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€ 0.23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€ 0.26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€ 0.30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€ 675.00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€ 787.50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€ 900.00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55176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3076702" y="1283308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dirty="0" smtClean="0">
                <a:solidFill>
                  <a:srgbClr val="FF594C"/>
                </a:solidFill>
              </a:rPr>
              <a:t>Onveranderd economisch model</a:t>
            </a:r>
          </a:p>
          <a:p>
            <a:pPr algn="ctr"/>
            <a:r>
              <a:rPr lang="nl-NL" sz="3200" b="1" dirty="0" smtClean="0">
                <a:solidFill>
                  <a:srgbClr val="FF594C"/>
                </a:solidFill>
              </a:rPr>
              <a:t>(wereldmarkt, bulk, laagste prijs)</a:t>
            </a:r>
          </a:p>
        </p:txBody>
      </p:sp>
      <p:sp>
        <p:nvSpPr>
          <p:cNvPr id="9" name="Vermenigvuldigen 8"/>
          <p:cNvSpPr/>
          <p:nvPr/>
        </p:nvSpPr>
        <p:spPr>
          <a:xfrm>
            <a:off x="261258" y="3444177"/>
            <a:ext cx="13585370" cy="247407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2958150" y="-51903"/>
            <a:ext cx="8657771" cy="145790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Picture 2" descr="https://denhelderactueel.nl/wp-content/uploads/2018/03/bollenvelden-Den-Helder-Cris-Toales-Oliva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587" y="1355031"/>
            <a:ext cx="1777710" cy="118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42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76" y="1375922"/>
            <a:ext cx="2358281" cy="1569869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3091216" y="392911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Teelten </a:t>
            </a:r>
            <a:r>
              <a:rPr lang="nl-NL" sz="4400" b="1" dirty="0">
                <a:solidFill>
                  <a:srgbClr val="FF594C"/>
                </a:solidFill>
              </a:rPr>
              <a:t>van </a:t>
            </a:r>
            <a:r>
              <a:rPr lang="nl-NL" sz="4400" b="1" dirty="0" smtClean="0">
                <a:solidFill>
                  <a:srgbClr val="FF594C"/>
                </a:solidFill>
              </a:rPr>
              <a:t>de toekomst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2994042" y="1144052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dirty="0" smtClean="0">
                <a:solidFill>
                  <a:srgbClr val="FF594C"/>
                </a:solidFill>
              </a:rPr>
              <a:t>Natuur- en </a:t>
            </a:r>
            <a:r>
              <a:rPr lang="nl-NL" sz="3600" b="1" dirty="0" err="1" smtClean="0">
                <a:solidFill>
                  <a:srgbClr val="FF594C"/>
                </a:solidFill>
              </a:rPr>
              <a:t>landschapsinclusief</a:t>
            </a:r>
            <a:r>
              <a:rPr lang="nl-NL" sz="3600" b="1" dirty="0" smtClean="0">
                <a:solidFill>
                  <a:srgbClr val="FF594C"/>
                </a:solidFill>
              </a:rPr>
              <a:t> landbouwsysteem</a:t>
            </a:r>
          </a:p>
          <a:p>
            <a:pPr algn="ctr"/>
            <a:endParaRPr lang="nl-NL" sz="2000" b="1" dirty="0" smtClean="0">
              <a:solidFill>
                <a:srgbClr val="FF594C"/>
              </a:solidFill>
            </a:endParaRPr>
          </a:p>
          <a:p>
            <a:pPr algn="ctr"/>
            <a:r>
              <a:rPr lang="nl-NL" sz="3600" b="1" dirty="0" smtClean="0">
                <a:solidFill>
                  <a:srgbClr val="FF594C"/>
                </a:solidFill>
              </a:rPr>
              <a:t>Aangepast verdienmodel</a:t>
            </a:r>
          </a:p>
          <a:p>
            <a:pPr algn="ctr"/>
            <a:r>
              <a:rPr lang="nl-NL" sz="3600" b="1" dirty="0" smtClean="0">
                <a:solidFill>
                  <a:srgbClr val="FF594C"/>
                </a:solidFill>
              </a:rPr>
              <a:t>met waardering voor</a:t>
            </a:r>
            <a:endParaRPr lang="nl-NL" sz="3200" b="1" dirty="0" smtClean="0">
              <a:solidFill>
                <a:srgbClr val="FF594C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srgbClr val="FF594C"/>
                </a:solidFill>
              </a:rPr>
              <a:t>Regionale productie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srgbClr val="FF594C"/>
                </a:solidFill>
              </a:rPr>
              <a:t>Biodiversiteit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srgbClr val="FF594C"/>
                </a:solidFill>
              </a:rPr>
              <a:t>Klimaatadaptatie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srgbClr val="FF594C"/>
                </a:solidFill>
              </a:rPr>
              <a:t>Schoon water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srgbClr val="FF594C"/>
                </a:solidFill>
              </a:rPr>
              <a:t>Mooi landschap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srgbClr val="FF594C"/>
                </a:solidFill>
              </a:rPr>
              <a:t>Lage stikstofdepositie</a:t>
            </a:r>
            <a:endParaRPr lang="nl-NL" sz="2400" dirty="0" smtClean="0">
              <a:solidFill>
                <a:srgbClr val="FF594C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9352" y="5104230"/>
            <a:ext cx="2071334" cy="1472796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378336" y="3434793"/>
            <a:ext cx="1512844" cy="1407754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9724440" y="2471594"/>
            <a:ext cx="1690270" cy="1042155"/>
          </a:xfrm>
          <a:prstGeom prst="rect">
            <a:avLst/>
          </a:prstGeom>
        </p:spPr>
      </p:pic>
      <p:pic>
        <p:nvPicPr>
          <p:cNvPr id="16" name="Afbeelding 15" descr="C:\Users\Udo\Documents\Werk\Foto's\2019\Rhoon\20190704_110300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40" y="5579333"/>
            <a:ext cx="2407714" cy="116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fbeelding 16" descr="C:\Users\Udo\Documents\Werk\Foto's\2019\Rhoon\20190529_10451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25" y="5840628"/>
            <a:ext cx="2088380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Afbeelding 17" descr="C:\Users\Udo\Documents\Werk\Foto's\2019\Rhoon\20190506_160021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484" y="1187949"/>
            <a:ext cx="1886103" cy="90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515586" y="3749779"/>
            <a:ext cx="1438477" cy="159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8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2940962" y="588595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Teelten </a:t>
            </a:r>
            <a:r>
              <a:rPr lang="nl-NL" sz="4400" b="1" dirty="0">
                <a:solidFill>
                  <a:srgbClr val="FF594C"/>
                </a:solidFill>
              </a:rPr>
              <a:t>van de Toekomst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703" y="3802634"/>
            <a:ext cx="2130816" cy="173583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93" y="5092504"/>
            <a:ext cx="2405074" cy="160538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0632" y="2412276"/>
            <a:ext cx="2187086" cy="149682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85" y="3555609"/>
            <a:ext cx="2049193" cy="153689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506" y="5182761"/>
            <a:ext cx="2419642" cy="1609061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207"/>
          <a:stretch/>
        </p:blipFill>
        <p:spPr>
          <a:xfrm>
            <a:off x="9889588" y="2274581"/>
            <a:ext cx="1969477" cy="146070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295" y="5013831"/>
            <a:ext cx="2372283" cy="155697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626" y="1511647"/>
            <a:ext cx="1648558" cy="2198077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704" y="3685884"/>
            <a:ext cx="2261087" cy="1507391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87"/>
          <a:stretch/>
        </p:blipFill>
        <p:spPr>
          <a:xfrm>
            <a:off x="7610598" y="2036068"/>
            <a:ext cx="2036110" cy="1321959"/>
          </a:xfrm>
          <a:prstGeom prst="rect">
            <a:avLst/>
          </a:prstGeom>
        </p:spPr>
      </p:pic>
      <p:sp>
        <p:nvSpPr>
          <p:cNvPr id="1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2940962" y="592425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Teelten </a:t>
            </a:r>
            <a:r>
              <a:rPr lang="nl-NL" sz="4400" b="1" dirty="0">
                <a:solidFill>
                  <a:srgbClr val="FF594C"/>
                </a:solidFill>
              </a:rPr>
              <a:t>van de </a:t>
            </a:r>
            <a:r>
              <a:rPr lang="nl-NL" sz="4400" b="1" dirty="0" smtClean="0">
                <a:solidFill>
                  <a:srgbClr val="FF594C"/>
                </a:solidFill>
              </a:rPr>
              <a:t>Nu</a:t>
            </a:r>
            <a:endParaRPr lang="nl-NL" sz="4400" b="1" dirty="0">
              <a:solidFill>
                <a:srgbClr val="FF59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1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2702257" y="432337"/>
            <a:ext cx="8925635" cy="10825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Huidige </a:t>
            </a:r>
            <a:r>
              <a:rPr lang="nl-NL" sz="4400" b="1" dirty="0" smtClean="0">
                <a:solidFill>
                  <a:srgbClr val="FF594C"/>
                </a:solidFill>
              </a:rPr>
              <a:t>Landbouw</a:t>
            </a:r>
            <a:endParaRPr lang="nl-NL" sz="4400" b="1" dirty="0" smtClean="0">
              <a:solidFill>
                <a:srgbClr val="FF594C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868" y="1503402"/>
            <a:ext cx="3096143" cy="206409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999" y="3343702"/>
            <a:ext cx="3492948" cy="3077570"/>
          </a:xfrm>
          <a:prstGeom prst="rect">
            <a:avLst/>
          </a:prstGeom>
        </p:spPr>
      </p:pic>
      <p:sp>
        <p:nvSpPr>
          <p:cNvPr id="5" name="AutoShape 2" descr="Afbeeldingsresultaat voor zomerstalvoeder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838" y="4266938"/>
            <a:ext cx="3509329" cy="2337213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1341075" y="1476573"/>
            <a:ext cx="4242597" cy="59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b="1" dirty="0">
                <a:solidFill>
                  <a:srgbClr val="FF594C"/>
                </a:solidFill>
              </a:rPr>
              <a:t>p</a:t>
            </a:r>
            <a:r>
              <a:rPr lang="nl-NL" sz="2800" b="1" dirty="0" smtClean="0">
                <a:solidFill>
                  <a:srgbClr val="FF594C"/>
                </a:solidFill>
              </a:rPr>
              <a:t>roductie</a:t>
            </a:r>
          </a:p>
          <a:p>
            <a:pPr algn="ctr"/>
            <a:r>
              <a:rPr lang="nl-NL" sz="2800" b="1" dirty="0" smtClean="0">
                <a:solidFill>
                  <a:srgbClr val="FF594C"/>
                </a:solidFill>
              </a:rPr>
              <a:t>maximalisatie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7165074" y="1067950"/>
            <a:ext cx="4242597" cy="59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b="1" dirty="0">
                <a:solidFill>
                  <a:srgbClr val="FF594C"/>
                </a:solidFill>
              </a:rPr>
              <a:t>h</a:t>
            </a:r>
            <a:r>
              <a:rPr lang="nl-NL" sz="2800" b="1" dirty="0" smtClean="0">
                <a:solidFill>
                  <a:srgbClr val="FF594C"/>
                </a:solidFill>
              </a:rPr>
              <a:t>oog technologisch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4948830" y="5751453"/>
            <a:ext cx="4242597" cy="59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b="1" dirty="0">
                <a:solidFill>
                  <a:srgbClr val="FF594C"/>
                </a:solidFill>
              </a:rPr>
              <a:t>l</a:t>
            </a:r>
            <a:r>
              <a:rPr lang="nl-NL" sz="2800" b="1" dirty="0" smtClean="0">
                <a:solidFill>
                  <a:srgbClr val="FF594C"/>
                </a:solidFill>
              </a:rPr>
              <a:t>and sparing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5103070" y="3881951"/>
            <a:ext cx="4242597" cy="59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b="1" dirty="0" smtClean="0">
                <a:solidFill>
                  <a:srgbClr val="FF594C"/>
                </a:solidFill>
              </a:rPr>
              <a:t>hoge input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789" y="1656682"/>
            <a:ext cx="3511296" cy="1987296"/>
          </a:xfrm>
          <a:prstGeom prst="rect">
            <a:avLst/>
          </a:prstGeom>
        </p:spPr>
      </p:pic>
      <p:sp>
        <p:nvSpPr>
          <p:cNvPr id="16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8050203" y="3612757"/>
            <a:ext cx="4242597" cy="59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b="1" dirty="0" smtClean="0">
                <a:solidFill>
                  <a:srgbClr val="FF594C"/>
                </a:solidFill>
              </a:rPr>
              <a:t>controlemodel</a:t>
            </a:r>
          </a:p>
        </p:txBody>
      </p:sp>
    </p:spTree>
    <p:extLst>
      <p:ext uri="{BB962C8B-B14F-4D97-AF65-F5344CB8AC3E}">
        <p14:creationId xmlns:p14="http://schemas.microsoft.com/office/powerpoint/2010/main" val="13345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3002509" y="377746"/>
            <a:ext cx="8420668" cy="10825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Nederland: een ‘verzuild’ landschap</a:t>
            </a:r>
            <a:endParaRPr lang="nl-NL" sz="4400" b="1" dirty="0">
              <a:solidFill>
                <a:srgbClr val="FF594C"/>
              </a:solidFill>
            </a:endParaRPr>
          </a:p>
        </p:txBody>
      </p:sp>
      <p:pic>
        <p:nvPicPr>
          <p:cNvPr id="1026" name="Picture 2" descr="https://denhelderactueel.nl/wp-content/uploads/2018/03/bollenvelden-Den-Helder-Cris-Toales-Oliva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14" y="1530822"/>
            <a:ext cx="7533564" cy="502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45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3016156" y="596111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Teelten </a:t>
            </a:r>
            <a:r>
              <a:rPr lang="nl-NL" sz="4400" b="1" dirty="0">
                <a:solidFill>
                  <a:srgbClr val="FF594C"/>
                </a:solidFill>
              </a:rPr>
              <a:t>van </a:t>
            </a:r>
            <a:r>
              <a:rPr lang="nl-NL" sz="4400" b="1" dirty="0" smtClean="0">
                <a:solidFill>
                  <a:srgbClr val="FF594C"/>
                </a:solidFill>
              </a:rPr>
              <a:t>nu</a:t>
            </a:r>
            <a:endParaRPr lang="nl-NL" sz="4400" b="1" dirty="0">
              <a:solidFill>
                <a:srgbClr val="FF594C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613" y="2295840"/>
            <a:ext cx="1404343" cy="114402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27" y="3439866"/>
            <a:ext cx="1433113" cy="95660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13" y="4396469"/>
            <a:ext cx="1404343" cy="96112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45"/>
          <a:stretch/>
        </p:blipFill>
        <p:spPr>
          <a:xfrm>
            <a:off x="7582279" y="2295840"/>
            <a:ext cx="1427749" cy="114402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27" y="5371679"/>
            <a:ext cx="1404343" cy="105325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7"/>
          <a:stretch/>
        </p:blipFill>
        <p:spPr>
          <a:xfrm>
            <a:off x="7573907" y="3439865"/>
            <a:ext cx="1436122" cy="1173077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4799066" y="2586326"/>
            <a:ext cx="2601730" cy="59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 smtClean="0">
                <a:solidFill>
                  <a:srgbClr val="FF594C"/>
                </a:solidFill>
              </a:rPr>
              <a:t>aardappelen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4176871" y="1657649"/>
            <a:ext cx="2601730" cy="59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b="1" dirty="0" smtClean="0">
                <a:solidFill>
                  <a:srgbClr val="FF594C"/>
                </a:solidFill>
              </a:rPr>
              <a:t>Akkerbouw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4806258" y="3730914"/>
            <a:ext cx="2601730" cy="59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 smtClean="0">
                <a:solidFill>
                  <a:srgbClr val="FF594C"/>
                </a:solidFill>
              </a:rPr>
              <a:t>suikerbieten</a:t>
            </a: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4806258" y="4706804"/>
            <a:ext cx="2601730" cy="59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 smtClean="0">
                <a:solidFill>
                  <a:srgbClr val="FF594C"/>
                </a:solidFill>
              </a:rPr>
              <a:t>wintertarwe</a:t>
            </a: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4799066" y="5713241"/>
            <a:ext cx="2601730" cy="59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 smtClean="0">
                <a:solidFill>
                  <a:srgbClr val="FF594C"/>
                </a:solidFill>
              </a:rPr>
              <a:t>zomergerst</a:t>
            </a: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8065443" y="1650270"/>
            <a:ext cx="2601730" cy="59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b="1" dirty="0" smtClean="0">
                <a:solidFill>
                  <a:srgbClr val="FF594C"/>
                </a:solidFill>
              </a:rPr>
              <a:t>Veehouderij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9218807" y="2586326"/>
            <a:ext cx="2601730" cy="59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 smtClean="0">
                <a:solidFill>
                  <a:srgbClr val="FF594C"/>
                </a:solidFill>
              </a:rPr>
              <a:t>gras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9218807" y="3750108"/>
            <a:ext cx="2601730" cy="59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 smtClean="0">
                <a:solidFill>
                  <a:srgbClr val="FF594C"/>
                </a:solidFill>
              </a:rPr>
              <a:t>snijmaïs</a:t>
            </a:r>
          </a:p>
        </p:txBody>
      </p:sp>
    </p:spTree>
    <p:extLst>
      <p:ext uri="{BB962C8B-B14F-4D97-AF65-F5344CB8AC3E}">
        <p14:creationId xmlns:p14="http://schemas.microsoft.com/office/powerpoint/2010/main" val="123214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3016156" y="596111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Teelten </a:t>
            </a:r>
            <a:r>
              <a:rPr lang="nl-NL" sz="4400" b="1" dirty="0">
                <a:solidFill>
                  <a:srgbClr val="FF594C"/>
                </a:solidFill>
              </a:rPr>
              <a:t>van </a:t>
            </a:r>
            <a:r>
              <a:rPr lang="nl-NL" sz="4400" b="1" dirty="0" smtClean="0">
                <a:solidFill>
                  <a:srgbClr val="FF594C"/>
                </a:solidFill>
              </a:rPr>
              <a:t>nu</a:t>
            </a:r>
            <a:endParaRPr lang="nl-NL" sz="4400" b="1" dirty="0">
              <a:solidFill>
                <a:srgbClr val="FF594C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809" y="3772864"/>
            <a:ext cx="4511427" cy="264200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885" y="2054104"/>
            <a:ext cx="4580846" cy="208733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2100807" y="1549870"/>
            <a:ext cx="5281028" cy="59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b="1" dirty="0" smtClean="0">
                <a:solidFill>
                  <a:srgbClr val="FF594C"/>
                </a:solidFill>
              </a:rPr>
              <a:t>Prijzen voor agrarische producten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7226490" y="2921635"/>
            <a:ext cx="5281028" cy="590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b="1" dirty="0" smtClean="0">
                <a:solidFill>
                  <a:srgbClr val="FF594C"/>
                </a:solidFill>
              </a:rPr>
              <a:t>Prijzen voor grond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97" y="4558927"/>
            <a:ext cx="4738234" cy="201739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897" y="4645669"/>
            <a:ext cx="1559873" cy="4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3016156" y="596111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Teelten </a:t>
            </a:r>
            <a:r>
              <a:rPr lang="nl-NL" sz="4400" b="1" dirty="0">
                <a:solidFill>
                  <a:srgbClr val="FF594C"/>
                </a:solidFill>
              </a:rPr>
              <a:t>van </a:t>
            </a:r>
            <a:r>
              <a:rPr lang="nl-NL" sz="4400" b="1" dirty="0" smtClean="0">
                <a:solidFill>
                  <a:srgbClr val="FF594C"/>
                </a:solidFill>
              </a:rPr>
              <a:t>vroeger</a:t>
            </a:r>
            <a:endParaRPr lang="nl-NL" sz="4400" b="1" dirty="0">
              <a:solidFill>
                <a:srgbClr val="FF594C"/>
              </a:solidFill>
            </a:endParaRPr>
          </a:p>
        </p:txBody>
      </p:sp>
      <p:graphicFrame>
        <p:nvGraphicFramePr>
          <p:cNvPr id="6" name="Grafiek 5" title="Verloop gemiddelde opbrengst maaivruchten 1850-200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2866555"/>
              </p:ext>
            </p:extLst>
          </p:nvPr>
        </p:nvGraphicFramePr>
        <p:xfrm>
          <a:off x="3291910" y="1697002"/>
          <a:ext cx="7869160" cy="4872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564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7"/>
            <a:ext cx="2170176" cy="68580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3016156" y="596111"/>
            <a:ext cx="8420668" cy="795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 smtClean="0">
                <a:solidFill>
                  <a:srgbClr val="FF594C"/>
                </a:solidFill>
              </a:rPr>
              <a:t>Gevolgen</a:t>
            </a:r>
            <a:endParaRPr lang="nl-NL" sz="4400" b="1" dirty="0">
              <a:solidFill>
                <a:srgbClr val="FF594C"/>
              </a:solidFill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F5EF7354-1866-4521-8CCF-3F5D0D97F1A7}"/>
              </a:ext>
            </a:extLst>
          </p:cNvPr>
          <p:cNvSpPr txBox="1">
            <a:spLocks/>
          </p:cNvSpPr>
          <p:nvPr/>
        </p:nvSpPr>
        <p:spPr>
          <a:xfrm>
            <a:off x="2469296" y="2483862"/>
            <a:ext cx="8967528" cy="51182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Verdwijnen onrendabele teelten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Productieverhoging door verhoging inzet externe </a:t>
            </a:r>
            <a:r>
              <a:rPr lang="nl-NL" sz="2800" b="1" dirty="0" err="1" smtClean="0">
                <a:solidFill>
                  <a:srgbClr val="FF594C"/>
                </a:solidFill>
              </a:rPr>
              <a:t>inputs</a:t>
            </a:r>
            <a:endParaRPr lang="nl-NL" sz="2800" b="1" dirty="0" smtClean="0">
              <a:solidFill>
                <a:srgbClr val="FF594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Mechanisatie van de arbeid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Herverkaveling (rationalisering landschap, vergroten kavels)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Telen tot op de slootkant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Verdwijnen landschapselementen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>
                <a:solidFill>
                  <a:srgbClr val="FF594C"/>
                </a:solidFill>
              </a:rPr>
              <a:t>Sterke scheiding van functies (land sparing)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b="1" dirty="0" smtClean="0">
              <a:solidFill>
                <a:srgbClr val="FF594C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875" y="800339"/>
            <a:ext cx="3511296" cy="1987296"/>
          </a:xfrm>
          <a:prstGeom prst="rect">
            <a:avLst/>
          </a:prstGeom>
        </p:spPr>
      </p:pic>
      <p:pic>
        <p:nvPicPr>
          <p:cNvPr id="9" name="Picture 2" descr="https://denhelderactueel.nl/wp-content/uploads/2018/03/bollenvelden-Den-Helder-Cris-Toales-Olivar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050" y="4606264"/>
            <a:ext cx="2757121" cy="183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44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atuurboere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Natuurboere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2014</TotalTime>
  <Words>585</Words>
  <Application>Microsoft Office PowerPoint</Application>
  <PresentationFormat>Breedbeeld</PresentationFormat>
  <Paragraphs>236</Paragraphs>
  <Slides>21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Udo Prins</dc:creator>
  <cp:lastModifiedBy>Udo Prins</cp:lastModifiedBy>
  <cp:revision>36</cp:revision>
  <dcterms:created xsi:type="dcterms:W3CDTF">2020-03-10T09:01:58Z</dcterms:created>
  <dcterms:modified xsi:type="dcterms:W3CDTF">2020-03-13T07:32:27Z</dcterms:modified>
</cp:coreProperties>
</file>